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1"/>
  </p:notesMasterIdLst>
  <p:sldIdLst>
    <p:sldId id="286" r:id="rId5"/>
    <p:sldId id="288" r:id="rId6"/>
    <p:sldId id="287" r:id="rId7"/>
    <p:sldId id="256" r:id="rId8"/>
    <p:sldId id="260" r:id="rId9"/>
    <p:sldId id="263" r:id="rId10"/>
    <p:sldId id="282" r:id="rId11"/>
    <p:sldId id="264" r:id="rId12"/>
    <p:sldId id="297" r:id="rId13"/>
    <p:sldId id="2176" r:id="rId14"/>
    <p:sldId id="2182" r:id="rId15"/>
    <p:sldId id="2180" r:id="rId16"/>
    <p:sldId id="2183" r:id="rId17"/>
    <p:sldId id="2178" r:id="rId18"/>
    <p:sldId id="2179" r:id="rId19"/>
    <p:sldId id="2240" r:id="rId20"/>
    <p:sldId id="265" r:id="rId21"/>
    <p:sldId id="266" r:id="rId22"/>
    <p:sldId id="2171" r:id="rId23"/>
    <p:sldId id="2184" r:id="rId24"/>
    <p:sldId id="267" r:id="rId25"/>
    <p:sldId id="268" r:id="rId26"/>
    <p:sldId id="271" r:id="rId27"/>
    <p:sldId id="270" r:id="rId28"/>
    <p:sldId id="2243" r:id="rId29"/>
    <p:sldId id="2239" r:id="rId30"/>
    <p:sldId id="289" r:id="rId31"/>
    <p:sldId id="2175" r:id="rId32"/>
    <p:sldId id="415" r:id="rId33"/>
    <p:sldId id="2167" r:id="rId34"/>
    <p:sldId id="2174" r:id="rId35"/>
    <p:sldId id="2168" r:id="rId36"/>
    <p:sldId id="2153" r:id="rId37"/>
    <p:sldId id="2238" r:id="rId38"/>
    <p:sldId id="2169" r:id="rId39"/>
    <p:sldId id="2172" r:id="rId40"/>
    <p:sldId id="2173" r:id="rId41"/>
    <p:sldId id="290" r:id="rId42"/>
    <p:sldId id="278" r:id="rId43"/>
    <p:sldId id="258" r:id="rId44"/>
    <p:sldId id="281" r:id="rId45"/>
    <p:sldId id="274" r:id="rId46"/>
    <p:sldId id="279" r:id="rId47"/>
    <p:sldId id="280" r:id="rId48"/>
    <p:sldId id="275" r:id="rId49"/>
    <p:sldId id="277" r:id="rId5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C6D470CD-E889-4035-8247-7C93846F3721}">
          <p14:sldIdLst>
            <p14:sldId id="286"/>
            <p14:sldId id="288"/>
            <p14:sldId id="287"/>
            <p14:sldId id="256"/>
            <p14:sldId id="260"/>
          </p14:sldIdLst>
        </p14:section>
        <p14:section name="De opgave" id="{5BBCCA3C-DD56-46A7-B1A7-BC9CF16BF6D1}">
          <p14:sldIdLst>
            <p14:sldId id="263"/>
            <p14:sldId id="282"/>
            <p14:sldId id="264"/>
            <p14:sldId id="297"/>
          </p14:sldIdLst>
        </p14:section>
        <p14:section name="De Historie" id="{1844E265-63A3-42DB-94BA-1AF3A8054D4C}">
          <p14:sldIdLst>
            <p14:sldId id="2176"/>
            <p14:sldId id="2182"/>
            <p14:sldId id="2180"/>
            <p14:sldId id="2183"/>
            <p14:sldId id="2178"/>
            <p14:sldId id="2179"/>
          </p14:sldIdLst>
        </p14:section>
        <p14:section name="Normen en Faalmechanismen" id="{FDF259EB-5480-402C-88E6-4659EBD7EF3A}">
          <p14:sldIdLst>
            <p14:sldId id="2240"/>
            <p14:sldId id="265"/>
            <p14:sldId id="266"/>
            <p14:sldId id="2171"/>
            <p14:sldId id="2184"/>
            <p14:sldId id="267"/>
            <p14:sldId id="268"/>
            <p14:sldId id="271"/>
            <p14:sldId id="270"/>
            <p14:sldId id="2243"/>
            <p14:sldId id="2239"/>
          </p14:sldIdLst>
        </p14:section>
        <p14:section name="Proces" id="{C1497D8E-4607-473B-ABDF-4E13C54B742D}">
          <p14:sldIdLst>
            <p14:sldId id="289"/>
            <p14:sldId id="2175"/>
            <p14:sldId id="415"/>
            <p14:sldId id="2167"/>
            <p14:sldId id="2174"/>
            <p14:sldId id="2168"/>
            <p14:sldId id="2153"/>
            <p14:sldId id="2238"/>
            <p14:sldId id="2169"/>
            <p14:sldId id="2172"/>
            <p14:sldId id="2173"/>
            <p14:sldId id="290"/>
            <p14:sldId id="278"/>
            <p14:sldId id="258"/>
            <p14:sldId id="281"/>
            <p14:sldId id="274"/>
            <p14:sldId id="279"/>
            <p14:sldId id="280"/>
            <p14:sldId id="275"/>
            <p14:sldId id="2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uten, Sjouke van (PPO)" initials="HSv(" lastIdx="1" clrIdx="0">
    <p:extLst>
      <p:ext uri="{19B8F6BF-5375-455C-9EA6-DF929625EA0E}">
        <p15:presenceInfo xmlns:p15="http://schemas.microsoft.com/office/powerpoint/2012/main" userId="S-1-5-21-1046319769-833967741-3563887046-6548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8284F0-28B1-43A7-9AE1-B3C2B8037A45}" v="12" dt="2026-03-05T13:31:59.900"/>
    <p1510:client id="{3F2EE954-E709-4FE1-A444-7DA71FD7EE49}" v="3" dt="2026-03-05T07:25:06.734"/>
    <p1510:client id="{61986CAC-CB9F-C4A4-A790-534E1B4A8F52}" v="6" dt="2026-03-05T15:28:52.7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59" autoAdjust="0"/>
  </p:normalViewPr>
  <p:slideViewPr>
    <p:cSldViewPr snapToGrid="0">
      <p:cViewPr varScale="1">
        <p:scale>
          <a:sx n="63" d="100"/>
          <a:sy n="63" d="100"/>
        </p:scale>
        <p:origin x="1426" y="2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21AFD-480A-4A09-9011-101550018C29}" type="datetimeFigureOut">
              <a:rPr lang="nl-NL" smtClean="0"/>
              <a:t>12-3-2026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8222EB-A795-4C17-A20A-EB122B668A03}" type="slidenum">
              <a:rPr lang="nl-NL" smtClean="0"/>
              <a:t>‹nr.›</a:t>
            </a:fld>
            <a:endParaRPr lang="nl-NL"/>
          </a:p>
        </p:txBody>
      </p:sp>
    </p:spTree>
    <p:extLst>
      <p:ext uri="{BB962C8B-B14F-4D97-AF65-F5344CB8AC3E}">
        <p14:creationId xmlns:p14="http://schemas.microsoft.com/office/powerpoint/2010/main" val="351547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u="none" strike="noStrike" kern="1200" baseline="0">
              <a:solidFill>
                <a:schemeClr val="tx1"/>
              </a:solidFill>
              <a:latin typeface="+mn-lt"/>
              <a:ea typeface="+mn-ea"/>
              <a:cs typeface="+mn-cs"/>
            </a:endParaRPr>
          </a:p>
          <a:p>
            <a:r>
              <a:rPr lang="nl-NL" sz="1200" b="0" i="1" u="none" strike="noStrike" kern="1200" baseline="0">
                <a:solidFill>
                  <a:schemeClr val="tx1"/>
                </a:solidFill>
                <a:latin typeface="+mn-lt"/>
                <a:ea typeface="+mn-ea"/>
                <a:cs typeface="+mn-cs"/>
              </a:rPr>
              <a:t>Fort </a:t>
            </a:r>
            <a:r>
              <a:rPr lang="nl-NL" sz="1200" b="0" i="1" u="none" strike="noStrike" kern="1200" baseline="0" err="1">
                <a:solidFill>
                  <a:schemeClr val="tx1"/>
                </a:solidFill>
                <a:latin typeface="+mn-lt"/>
                <a:ea typeface="+mn-ea"/>
                <a:cs typeface="+mn-cs"/>
              </a:rPr>
              <a:t>Honswijk</a:t>
            </a:r>
            <a:r>
              <a:rPr lang="nl-NL" sz="1200" b="0" i="1" u="none" strike="noStrike" kern="1200" baseline="0">
                <a:solidFill>
                  <a:schemeClr val="tx1"/>
                </a:solidFill>
                <a:latin typeface="+mn-lt"/>
                <a:ea typeface="+mn-ea"/>
                <a:cs typeface="+mn-cs"/>
              </a:rPr>
              <a:t> zorgt voor een afwijkende situatie in de waterkering (</a:t>
            </a:r>
            <a:r>
              <a:rPr lang="nl-NL" sz="1200" b="0" i="1" u="none" strike="noStrike" kern="1200" baseline="0" err="1">
                <a:solidFill>
                  <a:schemeClr val="tx1"/>
                </a:solidFill>
                <a:latin typeface="+mn-lt"/>
                <a:ea typeface="+mn-ea"/>
                <a:cs typeface="+mn-cs"/>
              </a:rPr>
              <a:t>Lekdijk</a:t>
            </a:r>
            <a:r>
              <a:rPr lang="nl-NL" sz="1200" b="0" i="1" u="none" strike="noStrike" kern="1200" baseline="0">
                <a:solidFill>
                  <a:schemeClr val="tx1"/>
                </a:solidFill>
                <a:latin typeface="+mn-lt"/>
                <a:ea typeface="+mn-ea"/>
                <a:cs typeface="+mn-cs"/>
              </a:rPr>
              <a:t>). </a:t>
            </a:r>
            <a:endParaRPr lang="nl-NL"/>
          </a:p>
        </p:txBody>
      </p:sp>
      <p:sp>
        <p:nvSpPr>
          <p:cNvPr id="4" name="Tijdelijke aanduiding voor dianummer 3"/>
          <p:cNvSpPr>
            <a:spLocks noGrp="1"/>
          </p:cNvSpPr>
          <p:nvPr>
            <p:ph type="sldNum" sz="quarter" idx="10"/>
          </p:nvPr>
        </p:nvSpPr>
        <p:spPr/>
        <p:txBody>
          <a:bodyPr/>
          <a:lstStyle/>
          <a:p>
            <a:fld id="{AD8222EB-A795-4C17-A20A-EB122B668A03}" type="slidenum">
              <a:rPr lang="nl-NL" smtClean="0"/>
              <a:t>4</a:t>
            </a:fld>
            <a:endParaRPr lang="nl-NL"/>
          </a:p>
        </p:txBody>
      </p:sp>
    </p:spTree>
    <p:extLst>
      <p:ext uri="{BB962C8B-B14F-4D97-AF65-F5344CB8AC3E}">
        <p14:creationId xmlns:p14="http://schemas.microsoft.com/office/powerpoint/2010/main" val="3472934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Huidig, pier van </a:t>
            </a:r>
            <a:r>
              <a:rPr lang="nl-NL" dirty="0" err="1"/>
              <a:t>oterdum</a:t>
            </a:r>
            <a:r>
              <a:rPr lang="nl-NL" dirty="0"/>
              <a:t>, grote polder. </a:t>
            </a:r>
          </a:p>
          <a:p>
            <a:r>
              <a:rPr lang="nl-NL" dirty="0"/>
              <a:t>In 2017 is een nieuwe manier van toetsen, strengere eisen.</a:t>
            </a:r>
          </a:p>
          <a:p>
            <a:r>
              <a:rPr lang="nl-NL" dirty="0"/>
              <a:t>Brug: wanneer is de dijk veilig?</a:t>
            </a:r>
          </a:p>
        </p:txBody>
      </p:sp>
      <p:sp>
        <p:nvSpPr>
          <p:cNvPr id="4" name="Tijdelijke aanduiding voor dianummer 3"/>
          <p:cNvSpPr>
            <a:spLocks noGrp="1"/>
          </p:cNvSpPr>
          <p:nvPr>
            <p:ph type="sldNum" sz="quarter" idx="5"/>
          </p:nvPr>
        </p:nvSpPr>
        <p:spPr/>
        <p:txBody>
          <a:bodyPr/>
          <a:lstStyle/>
          <a:p>
            <a:fld id="{AD8222EB-A795-4C17-A20A-EB122B668A03}" type="slidenum">
              <a:rPr lang="nl-NL" smtClean="0"/>
              <a:t>15</a:t>
            </a:fld>
            <a:endParaRPr lang="nl-NL"/>
          </a:p>
        </p:txBody>
      </p:sp>
    </p:spTree>
    <p:extLst>
      <p:ext uri="{BB962C8B-B14F-4D97-AF65-F5344CB8AC3E}">
        <p14:creationId xmlns:p14="http://schemas.microsoft.com/office/powerpoint/2010/main" val="1637606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2D5C3-4C3D-A520-8542-61B81D1081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EA4C44B-B13A-5145-CB9C-A78E9DA997F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6117D5F-FA01-6440-6012-825EFE5EE977}"/>
              </a:ext>
            </a:extLst>
          </p:cNvPr>
          <p:cNvSpPr>
            <a:spLocks noGrp="1"/>
          </p:cNvSpPr>
          <p:nvPr>
            <p:ph type="body" idx="1"/>
          </p:nvPr>
        </p:nvSpPr>
        <p:spPr/>
        <p:txBody>
          <a:bodyPr/>
          <a:lstStyle/>
          <a:p>
            <a:r>
              <a:rPr lang="nl-NL" dirty="0"/>
              <a:t>Het dijklichaam van kruin tot teen</a:t>
            </a:r>
          </a:p>
        </p:txBody>
      </p:sp>
      <p:sp>
        <p:nvSpPr>
          <p:cNvPr id="4" name="Tijdelijke aanduiding voor dianummer 3">
            <a:extLst>
              <a:ext uri="{FF2B5EF4-FFF2-40B4-BE49-F238E27FC236}">
                <a16:creationId xmlns:a16="http://schemas.microsoft.com/office/drawing/2014/main" id="{96089B01-E498-8DF7-39E3-368830A25EC5}"/>
              </a:ext>
            </a:extLst>
          </p:cNvPr>
          <p:cNvSpPr>
            <a:spLocks noGrp="1"/>
          </p:cNvSpPr>
          <p:nvPr>
            <p:ph type="sldNum" sz="quarter" idx="5"/>
          </p:nvPr>
        </p:nvSpPr>
        <p:spPr/>
        <p:txBody>
          <a:bodyPr/>
          <a:lstStyle/>
          <a:p>
            <a:fld id="{AD8222EB-A795-4C17-A20A-EB122B668A03}" type="slidenum">
              <a:rPr lang="nl-NL" smtClean="0"/>
              <a:t>16</a:t>
            </a:fld>
            <a:endParaRPr lang="nl-NL"/>
          </a:p>
        </p:txBody>
      </p:sp>
    </p:spTree>
    <p:extLst>
      <p:ext uri="{BB962C8B-B14F-4D97-AF65-F5344CB8AC3E}">
        <p14:creationId xmlns:p14="http://schemas.microsoft.com/office/powerpoint/2010/main" val="2671080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48 uur, 4 getijden. </a:t>
            </a:r>
          </a:p>
        </p:txBody>
      </p:sp>
      <p:sp>
        <p:nvSpPr>
          <p:cNvPr id="4" name="Tijdelijke aanduiding voor dianummer 3"/>
          <p:cNvSpPr>
            <a:spLocks noGrp="1"/>
          </p:cNvSpPr>
          <p:nvPr>
            <p:ph type="sldNum" sz="quarter" idx="10"/>
          </p:nvPr>
        </p:nvSpPr>
        <p:spPr/>
        <p:txBody>
          <a:bodyPr/>
          <a:lstStyle/>
          <a:p>
            <a:fld id="{AD8222EB-A795-4C17-A20A-EB122B668A03}" type="slidenum">
              <a:rPr lang="nl-NL" smtClean="0"/>
              <a:t>17</a:t>
            </a:fld>
            <a:endParaRPr lang="nl-NL"/>
          </a:p>
        </p:txBody>
      </p:sp>
    </p:spTree>
    <p:extLst>
      <p:ext uri="{BB962C8B-B14F-4D97-AF65-F5344CB8AC3E}">
        <p14:creationId xmlns:p14="http://schemas.microsoft.com/office/powerpoint/2010/main" val="1691433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De normen</a:t>
            </a:r>
            <a:endParaRPr lang="nl-NL" dirty="0"/>
          </a:p>
          <a:p>
            <a:r>
              <a:rPr lang="nl-NL" dirty="0"/>
              <a:t>Eis 1/3000 jaar mag de dijk falen.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AD8222EB-A795-4C17-A20A-EB122B668A03}" type="slidenum">
              <a:rPr lang="nl-NL" smtClean="0"/>
              <a:t>18</a:t>
            </a:fld>
            <a:endParaRPr lang="nl-NL"/>
          </a:p>
        </p:txBody>
      </p:sp>
    </p:spTree>
    <p:extLst>
      <p:ext uri="{BB962C8B-B14F-4D97-AF65-F5344CB8AC3E}">
        <p14:creationId xmlns:p14="http://schemas.microsoft.com/office/powerpoint/2010/main" val="3738655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CF741-AC11-28BF-CA25-E0E37CF9855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5D5C0BA-5E1F-8E02-D9F0-CB4BA4B4E64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74786D8-E5BB-8C81-A22A-D4B8AD58B3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a:extLst>
              <a:ext uri="{FF2B5EF4-FFF2-40B4-BE49-F238E27FC236}">
                <a16:creationId xmlns:a16="http://schemas.microsoft.com/office/drawing/2014/main" id="{58BEB942-DE31-8716-3FA7-90509FACF9B0}"/>
              </a:ext>
            </a:extLst>
          </p:cNvPr>
          <p:cNvSpPr>
            <a:spLocks noGrp="1"/>
          </p:cNvSpPr>
          <p:nvPr>
            <p:ph type="sldNum" sz="quarter" idx="10"/>
          </p:nvPr>
        </p:nvSpPr>
        <p:spPr/>
        <p:txBody>
          <a:bodyPr/>
          <a:lstStyle/>
          <a:p>
            <a:fld id="{AD8222EB-A795-4C17-A20A-EB122B668A03}" type="slidenum">
              <a:rPr lang="nl-NL" smtClean="0"/>
              <a:t>19</a:t>
            </a:fld>
            <a:endParaRPr lang="nl-NL"/>
          </a:p>
        </p:txBody>
      </p:sp>
    </p:spTree>
    <p:extLst>
      <p:ext uri="{BB962C8B-B14F-4D97-AF65-F5344CB8AC3E}">
        <p14:creationId xmlns:p14="http://schemas.microsoft.com/office/powerpoint/2010/main" val="2144647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4FC75-BCD9-1219-E697-EB870006ED4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AB4B651-5321-CCCC-B239-A55E6D0E553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E31B1A9-2F81-2089-8F61-441157EAC2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a:extLst>
              <a:ext uri="{FF2B5EF4-FFF2-40B4-BE49-F238E27FC236}">
                <a16:creationId xmlns:a16="http://schemas.microsoft.com/office/drawing/2014/main" id="{B60DFDF4-2CB4-16D3-687F-2F4C21E41DDD}"/>
              </a:ext>
            </a:extLst>
          </p:cNvPr>
          <p:cNvSpPr>
            <a:spLocks noGrp="1"/>
          </p:cNvSpPr>
          <p:nvPr>
            <p:ph type="sldNum" sz="quarter" idx="10"/>
          </p:nvPr>
        </p:nvSpPr>
        <p:spPr/>
        <p:txBody>
          <a:bodyPr/>
          <a:lstStyle/>
          <a:p>
            <a:fld id="{AD8222EB-A795-4C17-A20A-EB122B668A03}" type="slidenum">
              <a:rPr lang="nl-NL" smtClean="0"/>
              <a:t>20</a:t>
            </a:fld>
            <a:endParaRPr lang="nl-NL"/>
          </a:p>
        </p:txBody>
      </p:sp>
    </p:spTree>
    <p:extLst>
      <p:ext uri="{BB962C8B-B14F-4D97-AF65-F5344CB8AC3E}">
        <p14:creationId xmlns:p14="http://schemas.microsoft.com/office/powerpoint/2010/main" val="512501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Overloop, dijk te laag. Overslag: schade, daarna bres</a:t>
            </a:r>
          </a:p>
          <a:p>
            <a:r>
              <a:rPr lang="nl-NL" dirty="0"/>
              <a:t>Denk aan afwassen; de druk van het water spoelt veel weg.</a:t>
            </a:r>
          </a:p>
          <a:p>
            <a:r>
              <a:rPr lang="nl-NL" dirty="0"/>
              <a:t>In de toekomst </a:t>
            </a:r>
            <a:r>
              <a:rPr lang="nl-NL" dirty="0" err="1"/>
              <a:t>zeespiegelstijding</a:t>
            </a:r>
            <a:r>
              <a:rPr lang="nl-NL" dirty="0"/>
              <a:t> en andere weerpatronen, hier bereiden wij ons op voor. </a:t>
            </a:r>
          </a:p>
          <a:p>
            <a:r>
              <a:rPr lang="nl-NL" dirty="0"/>
              <a:t>Grote strijklengte naar de </a:t>
            </a:r>
            <a:r>
              <a:rPr lang="nl-NL" dirty="0" err="1"/>
              <a:t>noorzee</a:t>
            </a:r>
            <a:r>
              <a:rPr lang="nl-NL" dirty="0"/>
              <a:t> = hoge golven</a:t>
            </a:r>
          </a:p>
        </p:txBody>
      </p:sp>
      <p:sp>
        <p:nvSpPr>
          <p:cNvPr id="4" name="Tijdelijke aanduiding voor dianummer 3"/>
          <p:cNvSpPr>
            <a:spLocks noGrp="1"/>
          </p:cNvSpPr>
          <p:nvPr>
            <p:ph type="sldNum" sz="quarter" idx="5"/>
          </p:nvPr>
        </p:nvSpPr>
        <p:spPr/>
        <p:txBody>
          <a:bodyPr/>
          <a:lstStyle/>
          <a:p>
            <a:fld id="{AD8222EB-A795-4C17-A20A-EB122B668A03}" type="slidenum">
              <a:rPr lang="nl-NL" smtClean="0"/>
              <a:t>21</a:t>
            </a:fld>
            <a:endParaRPr lang="nl-NL"/>
          </a:p>
        </p:txBody>
      </p:sp>
    </p:spTree>
    <p:extLst>
      <p:ext uri="{BB962C8B-B14F-4D97-AF65-F5344CB8AC3E}">
        <p14:creationId xmlns:p14="http://schemas.microsoft.com/office/powerpoint/2010/main" val="2520330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Grote massa drukt op de ondergrond. Een natte dijk met een steil talud net zandkasteel. </a:t>
            </a:r>
          </a:p>
          <a:p>
            <a:r>
              <a:rPr lang="nl-NL" sz="1200" b="0" i="0" u="none" strike="noStrike" kern="1200" baseline="0" dirty="0">
                <a:solidFill>
                  <a:schemeClr val="tx1"/>
                </a:solidFill>
                <a:latin typeface="+mn-lt"/>
                <a:ea typeface="+mn-ea"/>
                <a:cs typeface="+mn-cs"/>
              </a:rPr>
              <a:t>Oplossingen; </a:t>
            </a:r>
            <a:r>
              <a:rPr lang="nl-NL" sz="1200" b="0" i="0" u="none" strike="noStrike" kern="1200" baseline="0" dirty="0" err="1">
                <a:solidFill>
                  <a:schemeClr val="tx1"/>
                </a:solidFill>
                <a:latin typeface="+mn-lt"/>
                <a:ea typeface="+mn-ea"/>
                <a:cs typeface="+mn-cs"/>
              </a:rPr>
              <a:t>taludverfl</a:t>
            </a:r>
            <a:r>
              <a:rPr lang="nl-NL" sz="1200" b="0" i="0" u="none" strike="noStrike" kern="1200" baseline="0" dirty="0">
                <a:solidFill>
                  <a:schemeClr val="tx1"/>
                </a:solidFill>
                <a:latin typeface="+mn-lt"/>
                <a:ea typeface="+mn-ea"/>
                <a:cs typeface="+mn-cs"/>
              </a:rPr>
              <a:t>, berm,</a:t>
            </a:r>
          </a:p>
          <a:p>
            <a:r>
              <a:rPr lang="nl-NL" sz="1200" b="0" i="0" u="none" strike="noStrike" kern="1200" baseline="0" dirty="0">
                <a:solidFill>
                  <a:schemeClr val="tx1"/>
                </a:solidFill>
                <a:latin typeface="+mn-lt"/>
                <a:ea typeface="+mn-ea"/>
                <a:cs typeface="+mn-cs"/>
              </a:rPr>
              <a:t>Constructie: Denk aan een boekensteun. damwanden, ankers of nagels. </a:t>
            </a:r>
          </a:p>
        </p:txBody>
      </p:sp>
      <p:sp>
        <p:nvSpPr>
          <p:cNvPr id="4" name="Tijdelijke aanduiding voor dianummer 3"/>
          <p:cNvSpPr>
            <a:spLocks noGrp="1"/>
          </p:cNvSpPr>
          <p:nvPr>
            <p:ph type="sldNum" sz="quarter" idx="10"/>
          </p:nvPr>
        </p:nvSpPr>
        <p:spPr/>
        <p:txBody>
          <a:bodyPr/>
          <a:lstStyle/>
          <a:p>
            <a:fld id="{AD8222EB-A795-4C17-A20A-EB122B668A03}" type="slidenum">
              <a:rPr lang="nl-NL" smtClean="0"/>
              <a:t>22</a:t>
            </a:fld>
            <a:endParaRPr lang="nl-NL"/>
          </a:p>
        </p:txBody>
      </p:sp>
    </p:spTree>
    <p:extLst>
      <p:ext uri="{BB962C8B-B14F-4D97-AF65-F5344CB8AC3E}">
        <p14:creationId xmlns:p14="http://schemas.microsoft.com/office/powerpoint/2010/main" val="4049880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Gras en asfalt; de overgang ligt te laag. </a:t>
            </a:r>
          </a:p>
          <a:p>
            <a:r>
              <a:rPr lang="nl-NL" sz="1200" b="0" i="0" u="none" strike="noStrike" kern="1200" baseline="0" dirty="0">
                <a:solidFill>
                  <a:schemeClr val="tx1"/>
                </a:solidFill>
                <a:latin typeface="+mn-lt"/>
                <a:ea typeface="+mn-ea"/>
                <a:cs typeface="+mn-cs"/>
              </a:rPr>
              <a:t>Erosie van de buitenkant van de dijk kan worden tegengegaan door (het effect van) de kracht van de golven te beperken, bijvoorbeeld door zwaardere bekleding aan te brengen, zoals breuksteen, betonblokken of asfalt of door een flauwer talud toe te passen. Een andere mogelijkheid is om al vóór de dijkvoet de kracht uit de golven te halen, bijvoorbeeld met een voorberm of stenen. </a:t>
            </a:r>
            <a:endParaRPr lang="nl-NL" dirty="0"/>
          </a:p>
        </p:txBody>
      </p:sp>
      <p:sp>
        <p:nvSpPr>
          <p:cNvPr id="4" name="Tijdelijke aanduiding voor dianummer 3"/>
          <p:cNvSpPr>
            <a:spLocks noGrp="1"/>
          </p:cNvSpPr>
          <p:nvPr>
            <p:ph type="sldNum" sz="quarter" idx="10"/>
          </p:nvPr>
        </p:nvSpPr>
        <p:spPr/>
        <p:txBody>
          <a:bodyPr/>
          <a:lstStyle/>
          <a:p>
            <a:fld id="{AD8222EB-A795-4C17-A20A-EB122B668A03}" type="slidenum">
              <a:rPr lang="nl-NL" smtClean="0"/>
              <a:t>23</a:t>
            </a:fld>
            <a:endParaRPr lang="nl-NL"/>
          </a:p>
        </p:txBody>
      </p:sp>
    </p:spTree>
    <p:extLst>
      <p:ext uri="{BB962C8B-B14F-4D97-AF65-F5344CB8AC3E}">
        <p14:creationId xmlns:p14="http://schemas.microsoft.com/office/powerpoint/2010/main" val="186242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u="none" strike="noStrike" kern="1200" baseline="0">
                <a:solidFill>
                  <a:schemeClr val="tx1"/>
                </a:solidFill>
                <a:latin typeface="+mn-lt"/>
                <a:ea typeface="+mn-ea"/>
                <a:cs typeface="+mn-cs"/>
              </a:rPr>
              <a:t>Maatregel</a:t>
            </a:r>
            <a:endParaRPr lang="nl-NL" sz="1200" b="0" i="0" u="none" strike="noStrike" kern="1200" baseline="0">
              <a:solidFill>
                <a:schemeClr val="tx1"/>
              </a:solidFill>
              <a:latin typeface="+mn-lt"/>
              <a:ea typeface="+mn-ea"/>
              <a:cs typeface="+mn-cs"/>
            </a:endParaRPr>
          </a:p>
          <a:p>
            <a:r>
              <a:rPr lang="nl-NL" sz="1200" b="0" i="0" u="none" strike="noStrike" kern="1200" baseline="0" err="1">
                <a:solidFill>
                  <a:schemeClr val="tx1"/>
                </a:solidFill>
                <a:latin typeface="+mn-lt"/>
                <a:ea typeface="+mn-ea"/>
                <a:cs typeface="+mn-cs"/>
              </a:rPr>
              <a:t>Piping</a:t>
            </a:r>
            <a:r>
              <a:rPr lang="nl-NL" sz="1200" b="0" i="0" u="none" strike="noStrike" kern="1200" baseline="0">
                <a:solidFill>
                  <a:schemeClr val="tx1"/>
                </a:solidFill>
                <a:latin typeface="+mn-lt"/>
                <a:ea typeface="+mn-ea"/>
                <a:cs typeface="+mn-cs"/>
              </a:rPr>
              <a:t> kun je tegengaan door aan de binnenkant van de dijk een zogenoemde </a:t>
            </a:r>
            <a:r>
              <a:rPr lang="nl-NL" sz="1200" b="0" i="0" u="none" strike="noStrike" kern="1200" baseline="0" err="1">
                <a:solidFill>
                  <a:schemeClr val="tx1"/>
                </a:solidFill>
                <a:latin typeface="+mn-lt"/>
                <a:ea typeface="+mn-ea"/>
                <a:cs typeface="+mn-cs"/>
              </a:rPr>
              <a:t>pipingberm</a:t>
            </a:r>
            <a:r>
              <a:rPr lang="nl-NL" sz="1200" b="0" i="0" u="none" strike="noStrike" kern="1200" baseline="0">
                <a:solidFill>
                  <a:schemeClr val="tx1"/>
                </a:solidFill>
                <a:latin typeface="+mn-lt"/>
                <a:ea typeface="+mn-ea"/>
                <a:cs typeface="+mn-cs"/>
              </a:rPr>
              <a:t> aan te leggen of door een kwelscherm van </a:t>
            </a:r>
            <a:r>
              <a:rPr lang="nl-NL" sz="1200" b="0" i="0" u="none" strike="noStrike" kern="1200" baseline="0" err="1">
                <a:solidFill>
                  <a:schemeClr val="tx1"/>
                </a:solidFill>
                <a:latin typeface="+mn-lt"/>
                <a:ea typeface="+mn-ea"/>
                <a:cs typeface="+mn-cs"/>
              </a:rPr>
              <a:t>geotextiel</a:t>
            </a:r>
            <a:r>
              <a:rPr lang="nl-NL" sz="1200" b="0" i="0" u="none" strike="noStrike" kern="1200" baseline="0">
                <a:solidFill>
                  <a:schemeClr val="tx1"/>
                </a:solidFill>
                <a:latin typeface="+mn-lt"/>
                <a:ea typeface="+mn-ea"/>
                <a:cs typeface="+mn-cs"/>
              </a:rPr>
              <a:t> te gebruiken. Vaak gebeurt dat in een kwelsloot. Alle maatregelen beogen dat de lengte van de kwelstroom wordt verlengd. Daardoor neemt de kwelkracht af.</a:t>
            </a:r>
            <a:endParaRPr lang="nl-NL"/>
          </a:p>
        </p:txBody>
      </p:sp>
      <p:sp>
        <p:nvSpPr>
          <p:cNvPr id="4" name="Tijdelijke aanduiding voor dianummer 3"/>
          <p:cNvSpPr>
            <a:spLocks noGrp="1"/>
          </p:cNvSpPr>
          <p:nvPr>
            <p:ph type="sldNum" sz="quarter" idx="10"/>
          </p:nvPr>
        </p:nvSpPr>
        <p:spPr/>
        <p:txBody>
          <a:bodyPr/>
          <a:lstStyle/>
          <a:p>
            <a:fld id="{AD8222EB-A795-4C17-A20A-EB122B668A03}" type="slidenum">
              <a:rPr lang="nl-NL" smtClean="0"/>
              <a:t>24</a:t>
            </a:fld>
            <a:endParaRPr lang="nl-NL"/>
          </a:p>
        </p:txBody>
      </p:sp>
    </p:spTree>
    <p:extLst>
      <p:ext uri="{BB962C8B-B14F-4D97-AF65-F5344CB8AC3E}">
        <p14:creationId xmlns:p14="http://schemas.microsoft.com/office/powerpoint/2010/main" val="440551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Planning na kli</a:t>
            </a:r>
          </a:p>
        </p:txBody>
      </p:sp>
      <p:sp>
        <p:nvSpPr>
          <p:cNvPr id="4" name="Tijdelijke aanduiding voor dianummer 3"/>
          <p:cNvSpPr>
            <a:spLocks noGrp="1"/>
          </p:cNvSpPr>
          <p:nvPr>
            <p:ph type="sldNum" sz="quarter" idx="5"/>
          </p:nvPr>
        </p:nvSpPr>
        <p:spPr/>
        <p:txBody>
          <a:bodyPr/>
          <a:lstStyle/>
          <a:p>
            <a:fld id="{AD8222EB-A795-4C17-A20A-EB122B668A03}" type="slidenum">
              <a:rPr lang="nl-NL" smtClean="0"/>
              <a:t>7</a:t>
            </a:fld>
            <a:endParaRPr lang="nl-NL"/>
          </a:p>
        </p:txBody>
      </p:sp>
    </p:spTree>
    <p:extLst>
      <p:ext uri="{BB962C8B-B14F-4D97-AF65-F5344CB8AC3E}">
        <p14:creationId xmlns:p14="http://schemas.microsoft.com/office/powerpoint/2010/main" val="572485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1581C-0211-7B18-DE42-5F8C5DCDAF3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715C328-D14A-BF90-6328-6D8CD56415A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3F62A94-4643-703B-1A7C-0D0F366CCE85}"/>
              </a:ext>
            </a:extLst>
          </p:cNvPr>
          <p:cNvSpPr>
            <a:spLocks noGrp="1"/>
          </p:cNvSpPr>
          <p:nvPr>
            <p:ph type="body" idx="1"/>
          </p:nvPr>
        </p:nvSpPr>
        <p:spPr/>
        <p:txBody>
          <a:bodyPr/>
          <a:lstStyle/>
          <a:p>
            <a:r>
              <a:rPr lang="nl-NL" sz="1200" b="1" i="0" u="none" strike="noStrike" kern="1200" baseline="0">
                <a:solidFill>
                  <a:schemeClr val="tx1"/>
                </a:solidFill>
                <a:latin typeface="+mn-lt"/>
                <a:ea typeface="+mn-ea"/>
                <a:cs typeface="+mn-cs"/>
              </a:rPr>
              <a:t>Maatregel</a:t>
            </a:r>
            <a:endParaRPr lang="nl-NL" sz="1200" b="0" i="0" u="none" strike="noStrike" kern="1200" baseline="0">
              <a:solidFill>
                <a:schemeClr val="tx1"/>
              </a:solidFill>
              <a:latin typeface="+mn-lt"/>
              <a:ea typeface="+mn-ea"/>
              <a:cs typeface="+mn-cs"/>
            </a:endParaRPr>
          </a:p>
          <a:p>
            <a:r>
              <a:rPr lang="nl-NL" sz="1200" b="0" i="0" u="none" strike="noStrike" kern="1200" baseline="0" err="1">
                <a:solidFill>
                  <a:schemeClr val="tx1"/>
                </a:solidFill>
                <a:latin typeface="+mn-lt"/>
                <a:ea typeface="+mn-ea"/>
                <a:cs typeface="+mn-cs"/>
              </a:rPr>
              <a:t>Piping</a:t>
            </a:r>
            <a:r>
              <a:rPr lang="nl-NL" sz="1200" b="0" i="0" u="none" strike="noStrike" kern="1200" baseline="0">
                <a:solidFill>
                  <a:schemeClr val="tx1"/>
                </a:solidFill>
                <a:latin typeface="+mn-lt"/>
                <a:ea typeface="+mn-ea"/>
                <a:cs typeface="+mn-cs"/>
              </a:rPr>
              <a:t> kun je tegengaan door aan de binnenkant van de dijk een zogenoemde </a:t>
            </a:r>
            <a:r>
              <a:rPr lang="nl-NL" sz="1200" b="0" i="0" u="none" strike="noStrike" kern="1200" baseline="0" err="1">
                <a:solidFill>
                  <a:schemeClr val="tx1"/>
                </a:solidFill>
                <a:latin typeface="+mn-lt"/>
                <a:ea typeface="+mn-ea"/>
                <a:cs typeface="+mn-cs"/>
              </a:rPr>
              <a:t>pipingberm</a:t>
            </a:r>
            <a:r>
              <a:rPr lang="nl-NL" sz="1200" b="0" i="0" u="none" strike="noStrike" kern="1200" baseline="0">
                <a:solidFill>
                  <a:schemeClr val="tx1"/>
                </a:solidFill>
                <a:latin typeface="+mn-lt"/>
                <a:ea typeface="+mn-ea"/>
                <a:cs typeface="+mn-cs"/>
              </a:rPr>
              <a:t> aan te leggen of door een kwelscherm van </a:t>
            </a:r>
            <a:r>
              <a:rPr lang="nl-NL" sz="1200" b="0" i="0" u="none" strike="noStrike" kern="1200" baseline="0" err="1">
                <a:solidFill>
                  <a:schemeClr val="tx1"/>
                </a:solidFill>
                <a:latin typeface="+mn-lt"/>
                <a:ea typeface="+mn-ea"/>
                <a:cs typeface="+mn-cs"/>
              </a:rPr>
              <a:t>geotextiel</a:t>
            </a:r>
            <a:r>
              <a:rPr lang="nl-NL" sz="1200" b="0" i="0" u="none" strike="noStrike" kern="1200" baseline="0">
                <a:solidFill>
                  <a:schemeClr val="tx1"/>
                </a:solidFill>
                <a:latin typeface="+mn-lt"/>
                <a:ea typeface="+mn-ea"/>
                <a:cs typeface="+mn-cs"/>
              </a:rPr>
              <a:t> te gebruiken. Vaak gebeurt dat in een kwelsloot. Alle maatregelen beogen dat de lengte van de kwelstroom wordt verlengd. Daardoor neemt de kwelkracht af.</a:t>
            </a:r>
            <a:endParaRPr lang="nl-NL"/>
          </a:p>
        </p:txBody>
      </p:sp>
      <p:sp>
        <p:nvSpPr>
          <p:cNvPr id="4" name="Tijdelijke aanduiding voor dianummer 3">
            <a:extLst>
              <a:ext uri="{FF2B5EF4-FFF2-40B4-BE49-F238E27FC236}">
                <a16:creationId xmlns:a16="http://schemas.microsoft.com/office/drawing/2014/main" id="{0CF6B98A-5640-4293-32ED-A012F5D713AE}"/>
              </a:ext>
            </a:extLst>
          </p:cNvPr>
          <p:cNvSpPr>
            <a:spLocks noGrp="1"/>
          </p:cNvSpPr>
          <p:nvPr>
            <p:ph type="sldNum" sz="quarter" idx="10"/>
          </p:nvPr>
        </p:nvSpPr>
        <p:spPr/>
        <p:txBody>
          <a:bodyPr/>
          <a:lstStyle/>
          <a:p>
            <a:fld id="{AD8222EB-A795-4C17-A20A-EB122B668A03}" type="slidenum">
              <a:rPr lang="nl-NL" smtClean="0"/>
              <a:t>25</a:t>
            </a:fld>
            <a:endParaRPr lang="nl-NL"/>
          </a:p>
        </p:txBody>
      </p:sp>
    </p:spTree>
    <p:extLst>
      <p:ext uri="{BB962C8B-B14F-4D97-AF65-F5344CB8AC3E}">
        <p14:creationId xmlns:p14="http://schemas.microsoft.com/office/powerpoint/2010/main" val="640488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893E7-6F60-06CD-07D3-AC95E21F7F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D8D15B0-53E7-ECCE-097A-39EAC66436C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62A7B4B-5B8C-F6FE-1CB9-5CCECDE449B2}"/>
              </a:ext>
            </a:extLst>
          </p:cNvPr>
          <p:cNvSpPr>
            <a:spLocks noGrp="1"/>
          </p:cNvSpPr>
          <p:nvPr>
            <p:ph type="body" idx="1"/>
          </p:nvPr>
        </p:nvSpPr>
        <p:spPr/>
        <p:txBody>
          <a:bodyPr/>
          <a:lstStyle/>
          <a:p>
            <a:r>
              <a:rPr lang="nl-NL" sz="1200" b="1" i="0" u="none" strike="noStrike" kern="1200" baseline="0">
                <a:solidFill>
                  <a:schemeClr val="tx1"/>
                </a:solidFill>
                <a:latin typeface="+mn-lt"/>
                <a:ea typeface="+mn-ea"/>
                <a:cs typeface="+mn-cs"/>
              </a:rPr>
              <a:t>Maatregel</a:t>
            </a:r>
            <a:endParaRPr lang="nl-NL" sz="1200" b="0" i="0" u="none" strike="noStrike" kern="1200" baseline="0">
              <a:solidFill>
                <a:schemeClr val="tx1"/>
              </a:solidFill>
              <a:latin typeface="+mn-lt"/>
              <a:ea typeface="+mn-ea"/>
              <a:cs typeface="+mn-cs"/>
            </a:endParaRPr>
          </a:p>
          <a:p>
            <a:r>
              <a:rPr lang="nl-NL" sz="1200" b="0" i="0" u="none" strike="noStrike" kern="1200" baseline="0" err="1">
                <a:solidFill>
                  <a:schemeClr val="tx1"/>
                </a:solidFill>
                <a:latin typeface="+mn-lt"/>
                <a:ea typeface="+mn-ea"/>
                <a:cs typeface="+mn-cs"/>
              </a:rPr>
              <a:t>Piping</a:t>
            </a:r>
            <a:r>
              <a:rPr lang="nl-NL" sz="1200" b="0" i="0" u="none" strike="noStrike" kern="1200" baseline="0">
                <a:solidFill>
                  <a:schemeClr val="tx1"/>
                </a:solidFill>
                <a:latin typeface="+mn-lt"/>
                <a:ea typeface="+mn-ea"/>
                <a:cs typeface="+mn-cs"/>
              </a:rPr>
              <a:t> kun je tegengaan door aan de binnenkant van de dijk een zogenoemde </a:t>
            </a:r>
            <a:r>
              <a:rPr lang="nl-NL" sz="1200" b="0" i="0" u="none" strike="noStrike" kern="1200" baseline="0" err="1">
                <a:solidFill>
                  <a:schemeClr val="tx1"/>
                </a:solidFill>
                <a:latin typeface="+mn-lt"/>
                <a:ea typeface="+mn-ea"/>
                <a:cs typeface="+mn-cs"/>
              </a:rPr>
              <a:t>pipingberm</a:t>
            </a:r>
            <a:r>
              <a:rPr lang="nl-NL" sz="1200" b="0" i="0" u="none" strike="noStrike" kern="1200" baseline="0">
                <a:solidFill>
                  <a:schemeClr val="tx1"/>
                </a:solidFill>
                <a:latin typeface="+mn-lt"/>
                <a:ea typeface="+mn-ea"/>
                <a:cs typeface="+mn-cs"/>
              </a:rPr>
              <a:t> aan te leggen of door een kwelscherm van </a:t>
            </a:r>
            <a:r>
              <a:rPr lang="nl-NL" sz="1200" b="0" i="0" u="none" strike="noStrike" kern="1200" baseline="0" err="1">
                <a:solidFill>
                  <a:schemeClr val="tx1"/>
                </a:solidFill>
                <a:latin typeface="+mn-lt"/>
                <a:ea typeface="+mn-ea"/>
                <a:cs typeface="+mn-cs"/>
              </a:rPr>
              <a:t>geotextiel</a:t>
            </a:r>
            <a:r>
              <a:rPr lang="nl-NL" sz="1200" b="0" i="0" u="none" strike="noStrike" kern="1200" baseline="0">
                <a:solidFill>
                  <a:schemeClr val="tx1"/>
                </a:solidFill>
                <a:latin typeface="+mn-lt"/>
                <a:ea typeface="+mn-ea"/>
                <a:cs typeface="+mn-cs"/>
              </a:rPr>
              <a:t> te gebruiken. Vaak gebeurt dat in een kwelsloot. Alle maatregelen beogen dat de lengte van de kwelstroom wordt verlengd. Daardoor neemt de kwelkracht af.</a:t>
            </a:r>
            <a:endParaRPr lang="nl-NL"/>
          </a:p>
        </p:txBody>
      </p:sp>
      <p:sp>
        <p:nvSpPr>
          <p:cNvPr id="4" name="Tijdelijke aanduiding voor dianummer 3">
            <a:extLst>
              <a:ext uri="{FF2B5EF4-FFF2-40B4-BE49-F238E27FC236}">
                <a16:creationId xmlns:a16="http://schemas.microsoft.com/office/drawing/2014/main" id="{51AFAFE6-5283-BC8F-BCA4-1F55FDB15A84}"/>
              </a:ext>
            </a:extLst>
          </p:cNvPr>
          <p:cNvSpPr>
            <a:spLocks noGrp="1"/>
          </p:cNvSpPr>
          <p:nvPr>
            <p:ph type="sldNum" sz="quarter" idx="10"/>
          </p:nvPr>
        </p:nvSpPr>
        <p:spPr/>
        <p:txBody>
          <a:bodyPr/>
          <a:lstStyle/>
          <a:p>
            <a:fld id="{AD8222EB-A795-4C17-A20A-EB122B668A03}" type="slidenum">
              <a:rPr lang="nl-NL" smtClean="0"/>
              <a:t>26</a:t>
            </a:fld>
            <a:endParaRPr lang="nl-NL"/>
          </a:p>
        </p:txBody>
      </p:sp>
    </p:spTree>
    <p:extLst>
      <p:ext uri="{BB962C8B-B14F-4D97-AF65-F5344CB8AC3E}">
        <p14:creationId xmlns:p14="http://schemas.microsoft.com/office/powerpoint/2010/main" val="584621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8862D-D145-AFDE-3D44-227936B573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55D564D-42BF-FDBE-058C-BDE5CF6A96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8C0D563-B90D-A79F-7238-0D8B2B874C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Presentatie door Marco</a:t>
            </a:r>
          </a:p>
          <a:p>
            <a:endParaRPr lang="nl-NL"/>
          </a:p>
        </p:txBody>
      </p:sp>
      <p:sp>
        <p:nvSpPr>
          <p:cNvPr id="4" name="Tijdelijke aanduiding voor dianummer 3">
            <a:extLst>
              <a:ext uri="{FF2B5EF4-FFF2-40B4-BE49-F238E27FC236}">
                <a16:creationId xmlns:a16="http://schemas.microsoft.com/office/drawing/2014/main" id="{FEB76356-B05E-5FD5-0923-79C852F2BEAD}"/>
              </a:ext>
            </a:extLst>
          </p:cNvPr>
          <p:cNvSpPr>
            <a:spLocks noGrp="1"/>
          </p:cNvSpPr>
          <p:nvPr>
            <p:ph type="sldNum" sz="quarter" idx="5"/>
          </p:nvPr>
        </p:nvSpPr>
        <p:spPr/>
        <p:txBody>
          <a:bodyPr/>
          <a:lstStyle/>
          <a:p>
            <a:fld id="{935C84B2-76B4-47A9-94C5-77626FF2D1F1}" type="slidenum">
              <a:rPr lang="nl-NL" smtClean="0"/>
              <a:t>34</a:t>
            </a:fld>
            <a:endParaRPr lang="nl-NL"/>
          </a:p>
        </p:txBody>
      </p:sp>
    </p:spTree>
    <p:extLst>
      <p:ext uri="{BB962C8B-B14F-4D97-AF65-F5344CB8AC3E}">
        <p14:creationId xmlns:p14="http://schemas.microsoft.com/office/powerpoint/2010/main" val="931981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Een klein stuk dijk versterken kost al miljoenen euro’s. Om dit soort enorme projecten betaalbaar te houden, moet</a:t>
            </a:r>
          </a:p>
          <a:p>
            <a:r>
              <a:rPr lang="nl-NL"/>
              <a:t>de gemiddelde prijs per dijkversterking omlaag. Dat lukt alleen als er slimme oplossingen worden gevonden. Tegelijkertijd</a:t>
            </a:r>
          </a:p>
          <a:p>
            <a:r>
              <a:rPr lang="nl-NL"/>
              <a:t>moet het tempo omhoog omdat de risico’s toenemen. Naast dit alles wordt verwacht dat dijken gebiedsgericht, samen en met</a:t>
            </a:r>
          </a:p>
          <a:p>
            <a:r>
              <a:rPr lang="nl-NL"/>
              <a:t>andere aandachtspunten worden ontworpen en gemaakt. Houtribdijk, </a:t>
            </a:r>
            <a:r>
              <a:rPr lang="nl-NL" err="1"/>
              <a:t>Trintelzand</a:t>
            </a:r>
            <a:r>
              <a:rPr lang="nl-NL"/>
              <a:t>: een begroeide vooroever blijkt te werken als bescherming</a:t>
            </a:r>
          </a:p>
          <a:p>
            <a:r>
              <a:rPr lang="nl-NL"/>
              <a:t>tegen heftige stormen. </a:t>
            </a:r>
          </a:p>
        </p:txBody>
      </p:sp>
      <p:sp>
        <p:nvSpPr>
          <p:cNvPr id="4" name="Tijdelijke aanduiding voor dianummer 3"/>
          <p:cNvSpPr>
            <a:spLocks noGrp="1"/>
          </p:cNvSpPr>
          <p:nvPr>
            <p:ph type="sldNum" sz="quarter" idx="10"/>
          </p:nvPr>
        </p:nvSpPr>
        <p:spPr/>
        <p:txBody>
          <a:bodyPr/>
          <a:lstStyle/>
          <a:p>
            <a:fld id="{AD8222EB-A795-4C17-A20A-EB122B668A03}" type="slidenum">
              <a:rPr lang="nl-NL" smtClean="0"/>
              <a:t>39</a:t>
            </a:fld>
            <a:endParaRPr lang="nl-NL"/>
          </a:p>
        </p:txBody>
      </p:sp>
    </p:spTree>
    <p:extLst>
      <p:ext uri="{BB962C8B-B14F-4D97-AF65-F5344CB8AC3E}">
        <p14:creationId xmlns:p14="http://schemas.microsoft.com/office/powerpoint/2010/main" val="3676180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D8222EB-A795-4C17-A20A-EB122B668A03}" type="slidenum">
              <a:rPr lang="nl-NL" smtClean="0"/>
              <a:t>40</a:t>
            </a:fld>
            <a:endParaRPr lang="nl-NL"/>
          </a:p>
        </p:txBody>
      </p:sp>
    </p:spTree>
    <p:extLst>
      <p:ext uri="{BB962C8B-B14F-4D97-AF65-F5344CB8AC3E}">
        <p14:creationId xmlns:p14="http://schemas.microsoft.com/office/powerpoint/2010/main" val="4292769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AD8222EB-A795-4C17-A20A-EB122B668A03}" type="slidenum">
              <a:rPr lang="nl-NL" smtClean="0"/>
              <a:t>42</a:t>
            </a:fld>
            <a:endParaRPr lang="nl-NL"/>
          </a:p>
        </p:txBody>
      </p:sp>
    </p:spTree>
    <p:extLst>
      <p:ext uri="{BB962C8B-B14F-4D97-AF65-F5344CB8AC3E}">
        <p14:creationId xmlns:p14="http://schemas.microsoft.com/office/powerpoint/2010/main" val="2887117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AD8222EB-A795-4C17-A20A-EB122B668A03}" type="slidenum">
              <a:rPr lang="nl-NL" smtClean="0"/>
              <a:t>43</a:t>
            </a:fld>
            <a:endParaRPr lang="nl-NL"/>
          </a:p>
        </p:txBody>
      </p:sp>
    </p:spTree>
    <p:extLst>
      <p:ext uri="{BB962C8B-B14F-4D97-AF65-F5344CB8AC3E}">
        <p14:creationId xmlns:p14="http://schemas.microsoft.com/office/powerpoint/2010/main" val="1746298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Damwand</a:t>
            </a:r>
            <a:r>
              <a:rPr lang="nl-NL" baseline="0"/>
              <a:t> tegen </a:t>
            </a:r>
            <a:r>
              <a:rPr lang="nl-NL" baseline="0" err="1"/>
              <a:t>piping</a:t>
            </a:r>
            <a:r>
              <a:rPr lang="nl-NL" baseline="0"/>
              <a:t> </a:t>
            </a:r>
            <a:endParaRPr lang="nl-NL"/>
          </a:p>
        </p:txBody>
      </p:sp>
      <p:sp>
        <p:nvSpPr>
          <p:cNvPr id="4" name="Tijdelijke aanduiding voor dianummer 3"/>
          <p:cNvSpPr>
            <a:spLocks noGrp="1"/>
          </p:cNvSpPr>
          <p:nvPr>
            <p:ph type="sldNum" sz="quarter" idx="10"/>
          </p:nvPr>
        </p:nvSpPr>
        <p:spPr/>
        <p:txBody>
          <a:bodyPr/>
          <a:lstStyle/>
          <a:p>
            <a:fld id="{AD8222EB-A795-4C17-A20A-EB122B668A03}" type="slidenum">
              <a:rPr lang="nl-NL" smtClean="0"/>
              <a:t>44</a:t>
            </a:fld>
            <a:endParaRPr lang="nl-NL"/>
          </a:p>
        </p:txBody>
      </p:sp>
    </p:spTree>
    <p:extLst>
      <p:ext uri="{BB962C8B-B14F-4D97-AF65-F5344CB8AC3E}">
        <p14:creationId xmlns:p14="http://schemas.microsoft.com/office/powerpoint/2010/main" val="3864660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De normen</a:t>
            </a:r>
            <a:endParaRPr lang="nl-NL"/>
          </a:p>
          <a:p>
            <a:r>
              <a:rPr lang="nl-NL"/>
              <a:t>De normen voor veilige waterkeringen Grofweg 2 factoren zijn bepalend in die normen:</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Ter vergelijking: de kans dat je door een auto-ongeluk om het leven komt is ongeveer 4 keer zo groot.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Foto = overzichtsfoto</a:t>
            </a:r>
            <a:r>
              <a:rPr lang="nl-NL" baseline="0"/>
              <a:t> Durgerdam </a:t>
            </a: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nl-NL"/>
          </a:p>
        </p:txBody>
      </p:sp>
      <p:sp>
        <p:nvSpPr>
          <p:cNvPr id="4" name="Tijdelijke aanduiding voor dianummer 3"/>
          <p:cNvSpPr>
            <a:spLocks noGrp="1"/>
          </p:cNvSpPr>
          <p:nvPr>
            <p:ph type="sldNum" sz="quarter" idx="10"/>
          </p:nvPr>
        </p:nvSpPr>
        <p:spPr/>
        <p:txBody>
          <a:bodyPr/>
          <a:lstStyle/>
          <a:p>
            <a:fld id="{AD8222EB-A795-4C17-A20A-EB122B668A03}" type="slidenum">
              <a:rPr lang="nl-NL" smtClean="0"/>
              <a:t>45</a:t>
            </a:fld>
            <a:endParaRPr lang="nl-NL"/>
          </a:p>
        </p:txBody>
      </p:sp>
    </p:spTree>
    <p:extLst>
      <p:ext uri="{BB962C8B-B14F-4D97-AF65-F5344CB8AC3E}">
        <p14:creationId xmlns:p14="http://schemas.microsoft.com/office/powerpoint/2010/main" val="583103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Een klein stuk dijk versterken kost al miljoenen euro’s. Om dit soort enorme projecten betaalbaar te houden, moet</a:t>
            </a:r>
          </a:p>
          <a:p>
            <a:r>
              <a:rPr lang="nl-NL"/>
              <a:t>de gemiddelde prijs per dijkversterking omlaag. Dat lukt alleen als er slimme oplossingen worden gevonden. Tegelijkertijd</a:t>
            </a:r>
          </a:p>
          <a:p>
            <a:r>
              <a:rPr lang="nl-NL"/>
              <a:t>moet het tempo omhoog omdat de risico’s toenemen. Naast dit alles wordt verwacht dat dijken gebiedsgericht, samen en met</a:t>
            </a:r>
          </a:p>
          <a:p>
            <a:r>
              <a:rPr lang="nl-NL"/>
              <a:t>andere aandachtspunten worden ontworpen en gemaakt. Houtribdijk, </a:t>
            </a:r>
            <a:r>
              <a:rPr lang="nl-NL" err="1"/>
              <a:t>Trintelzand</a:t>
            </a:r>
            <a:r>
              <a:rPr lang="nl-NL"/>
              <a:t>: een begroeide vooroever blijkt te werken als bescherming</a:t>
            </a:r>
          </a:p>
          <a:p>
            <a:r>
              <a:rPr lang="nl-NL"/>
              <a:t>tegen heftige stormen. </a:t>
            </a:r>
          </a:p>
        </p:txBody>
      </p:sp>
      <p:sp>
        <p:nvSpPr>
          <p:cNvPr id="4" name="Tijdelijke aanduiding voor dianummer 3"/>
          <p:cNvSpPr>
            <a:spLocks noGrp="1"/>
          </p:cNvSpPr>
          <p:nvPr>
            <p:ph type="sldNum" sz="quarter" idx="10"/>
          </p:nvPr>
        </p:nvSpPr>
        <p:spPr/>
        <p:txBody>
          <a:bodyPr/>
          <a:lstStyle/>
          <a:p>
            <a:fld id="{AD8222EB-A795-4C17-A20A-EB122B668A03}" type="slidenum">
              <a:rPr lang="nl-NL" smtClean="0"/>
              <a:t>46</a:t>
            </a:fld>
            <a:endParaRPr lang="nl-NL"/>
          </a:p>
        </p:txBody>
      </p:sp>
    </p:spTree>
    <p:extLst>
      <p:ext uri="{BB962C8B-B14F-4D97-AF65-F5344CB8AC3E}">
        <p14:creationId xmlns:p14="http://schemas.microsoft.com/office/powerpoint/2010/main" val="2984023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spcAft>
                <a:spcPts val="400"/>
              </a:spcAft>
            </a:pPr>
            <a:r>
              <a:rPr lang="nl-NL" sz="1200" b="0" i="0">
                <a:solidFill>
                  <a:srgbClr val="1A1A2E"/>
                </a:solidFill>
                <a:latin typeface="+mn-lt"/>
              </a:rPr>
              <a:t>De dijk langs Grote Polder </a:t>
            </a:r>
            <a:r>
              <a:rPr lang="nl-NL" sz="1200" b="1" i="0">
                <a:solidFill>
                  <a:srgbClr val="1A1A2E"/>
                </a:solidFill>
                <a:latin typeface="+mn-lt"/>
              </a:rPr>
              <a:t>voldoet niet meer aan de wettelijke veiligheidsnormen </a:t>
            </a:r>
            <a:r>
              <a:rPr lang="nl-NL" sz="1200" b="0" i="0">
                <a:solidFill>
                  <a:srgbClr val="1A1A2E"/>
                </a:solidFill>
                <a:latin typeface="+mn-lt"/>
              </a:rPr>
              <a:t>van de Omgevingswet (2024).</a:t>
            </a:r>
          </a:p>
          <a:p>
            <a:pPr algn="l">
              <a:spcAft>
                <a:spcPts val="400"/>
              </a:spcAft>
            </a:pPr>
            <a:r>
              <a:rPr lang="nl-NL" sz="1200" b="0" i="0">
                <a:solidFill>
                  <a:srgbClr val="1A1A2E"/>
                </a:solidFill>
                <a:latin typeface="+mn-lt"/>
              </a:rPr>
              <a:t>Dit betekent: de dijk beschermt u en het achterland momenteel </a:t>
            </a:r>
            <a:r>
              <a:rPr lang="nl-NL" sz="1200" b="1" i="0">
                <a:solidFill>
                  <a:srgbClr val="1A1A2E"/>
                </a:solidFill>
                <a:latin typeface="+mn-lt"/>
              </a:rPr>
              <a:t>onvoldoende</a:t>
            </a:r>
            <a:r>
              <a:rPr lang="nl-NL" sz="1200" b="0" i="0">
                <a:solidFill>
                  <a:srgbClr val="1A1A2E"/>
                </a:solidFill>
                <a:latin typeface="+mn-lt"/>
              </a:rPr>
              <a:t> tegen toekomstig hoogwater.</a:t>
            </a:r>
          </a:p>
          <a:p>
            <a:pPr algn="l">
              <a:spcAft>
                <a:spcPts val="400"/>
              </a:spcAft>
            </a:pPr>
            <a:r>
              <a:rPr lang="nl-NL" sz="1200" b="0" i="1">
                <a:solidFill>
                  <a:srgbClr val="1A1A2E"/>
                </a:solidFill>
                <a:latin typeface="+mn-lt"/>
              </a:rPr>
              <a:t>Versterken is geen keuze — het is een wettelijke plicht. </a:t>
            </a:r>
            <a:r>
              <a:rPr lang="nl-NL" sz="1200" b="1" i="1">
                <a:solidFill>
                  <a:srgbClr val="1A1A2E"/>
                </a:solidFill>
                <a:latin typeface="+mn-lt"/>
              </a:rPr>
              <a:t>Maar hóé we dat doen, bepalen we graag samen met u.</a:t>
            </a:r>
          </a:p>
          <a:p>
            <a:endParaRPr lang="nl-NL"/>
          </a:p>
        </p:txBody>
      </p:sp>
      <p:sp>
        <p:nvSpPr>
          <p:cNvPr id="4" name="Tijdelijke aanduiding voor dianummer 3"/>
          <p:cNvSpPr>
            <a:spLocks noGrp="1"/>
          </p:cNvSpPr>
          <p:nvPr>
            <p:ph type="sldNum" sz="quarter" idx="5"/>
          </p:nvPr>
        </p:nvSpPr>
        <p:spPr/>
        <p:txBody>
          <a:bodyPr/>
          <a:lstStyle/>
          <a:p>
            <a:fld id="{AD8222EB-A795-4C17-A20A-EB122B668A03}" type="slidenum">
              <a:rPr lang="nl-NL" smtClean="0"/>
              <a:t>8</a:t>
            </a:fld>
            <a:endParaRPr lang="nl-NL"/>
          </a:p>
        </p:txBody>
      </p:sp>
    </p:spTree>
    <p:extLst>
      <p:ext uri="{BB962C8B-B14F-4D97-AF65-F5344CB8AC3E}">
        <p14:creationId xmlns:p14="http://schemas.microsoft.com/office/powerpoint/2010/main" val="1505394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Dijk er niet is?</a:t>
            </a:r>
          </a:p>
          <a:p>
            <a:r>
              <a:rPr lang="nl-NL" dirty="0"/>
              <a:t>Achterland onder water</a:t>
            </a:r>
          </a:p>
          <a:p>
            <a:r>
              <a:rPr lang="nl-NL" dirty="0"/>
              <a:t>Snel 2-3 waterdiepte</a:t>
            </a:r>
          </a:p>
          <a:p>
            <a:r>
              <a:rPr lang="nl-NL" dirty="0"/>
              <a:t>GP 5 meter</a:t>
            </a:r>
          </a:p>
        </p:txBody>
      </p:sp>
      <p:sp>
        <p:nvSpPr>
          <p:cNvPr id="4" name="Tijdelijke aanduiding voor dianummer 3"/>
          <p:cNvSpPr>
            <a:spLocks noGrp="1"/>
          </p:cNvSpPr>
          <p:nvPr>
            <p:ph type="sldNum" sz="quarter" idx="5"/>
          </p:nvPr>
        </p:nvSpPr>
        <p:spPr/>
        <p:txBody>
          <a:bodyPr/>
          <a:lstStyle/>
          <a:p>
            <a:fld id="{AD8222EB-A795-4C17-A20A-EB122B668A03}" type="slidenum">
              <a:rPr lang="nl-NL" smtClean="0"/>
              <a:t>9</a:t>
            </a:fld>
            <a:endParaRPr lang="nl-NL"/>
          </a:p>
        </p:txBody>
      </p:sp>
    </p:spTree>
    <p:extLst>
      <p:ext uri="{BB962C8B-B14F-4D97-AF65-F5344CB8AC3E}">
        <p14:creationId xmlns:p14="http://schemas.microsoft.com/office/powerpoint/2010/main" val="368921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dijk lag niet altijd op deze plek.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1200-1800: Stormvloeden teisteren het gebied, maar telkens worden nieuwe dijken opgeworpen. Het land is vruchtbaar en wordt gebruikt voor landbouw.</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1718 De Groote Polder kwam als inlaag tot stand na de aanleg van de inlaagdijk </a:t>
            </a:r>
            <a:r>
              <a:rPr lang="nl-NL" i="1" dirty="0"/>
              <a:t>(reserve of slaperdijk)</a:t>
            </a:r>
            <a:r>
              <a:rPr lang="nl-NL" dirty="0"/>
              <a:t> in 1718,</a:t>
            </a:r>
          </a:p>
          <a:p>
            <a:endParaRPr lang="nl-NL" dirty="0"/>
          </a:p>
          <a:p>
            <a:r>
              <a:rPr lang="nl-NL" dirty="0"/>
              <a:t>1362- </a:t>
            </a:r>
            <a:r>
              <a:rPr lang="nl-NL" dirty="0" err="1"/>
              <a:t>marcellusvloed</a:t>
            </a:r>
            <a:r>
              <a:rPr lang="nl-NL" dirty="0"/>
              <a:t>,</a:t>
            </a:r>
          </a:p>
          <a:p>
            <a:r>
              <a:rPr lang="nl-NL" dirty="0"/>
              <a:t>1686-1693</a:t>
            </a:r>
          </a:p>
          <a:p>
            <a:r>
              <a:rPr lang="nl-NL" dirty="0"/>
              <a:t>1593</a:t>
            </a:r>
          </a:p>
        </p:txBody>
      </p:sp>
      <p:sp>
        <p:nvSpPr>
          <p:cNvPr id="4" name="Tijdelijke aanduiding voor dianummer 3"/>
          <p:cNvSpPr>
            <a:spLocks noGrp="1"/>
          </p:cNvSpPr>
          <p:nvPr>
            <p:ph type="sldNum" sz="quarter" idx="5"/>
          </p:nvPr>
        </p:nvSpPr>
        <p:spPr/>
        <p:txBody>
          <a:bodyPr/>
          <a:lstStyle/>
          <a:p>
            <a:fld id="{AD8222EB-A795-4C17-A20A-EB122B668A03}" type="slidenum">
              <a:rPr lang="nl-NL" smtClean="0"/>
              <a:t>10</a:t>
            </a:fld>
            <a:endParaRPr lang="nl-NL"/>
          </a:p>
        </p:txBody>
      </p:sp>
    </p:spTree>
    <p:extLst>
      <p:ext uri="{BB962C8B-B14F-4D97-AF65-F5344CB8AC3E}">
        <p14:creationId xmlns:p14="http://schemas.microsoft.com/office/powerpoint/2010/main" val="571270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2E054-D92F-EB73-A8D8-DAEED00E7C8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7802F02-9781-93F5-5AA3-06455FE7F72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199765F-F492-E53C-4247-C3CAEE7AE03D}"/>
              </a:ext>
            </a:extLst>
          </p:cNvPr>
          <p:cNvSpPr>
            <a:spLocks noGrp="1"/>
          </p:cNvSpPr>
          <p:nvPr>
            <p:ph type="body" idx="1"/>
          </p:nvPr>
        </p:nvSpPr>
        <p:spPr/>
        <p:txBody>
          <a:bodyPr/>
          <a:lstStyle/>
          <a:p>
            <a:r>
              <a:rPr lang="nl-NL" dirty="0"/>
              <a:t>Uit het archief: de dijk verzakt regelmatig, in een verloop van 100 jaar zijn er 12 kleine versterkingen uitgevoerd. </a:t>
            </a:r>
          </a:p>
        </p:txBody>
      </p:sp>
      <p:sp>
        <p:nvSpPr>
          <p:cNvPr id="4" name="Tijdelijke aanduiding voor dianummer 3">
            <a:extLst>
              <a:ext uri="{FF2B5EF4-FFF2-40B4-BE49-F238E27FC236}">
                <a16:creationId xmlns:a16="http://schemas.microsoft.com/office/drawing/2014/main" id="{F092D51E-BD34-454E-658C-19199CE681BD}"/>
              </a:ext>
            </a:extLst>
          </p:cNvPr>
          <p:cNvSpPr>
            <a:spLocks noGrp="1"/>
          </p:cNvSpPr>
          <p:nvPr>
            <p:ph type="sldNum" sz="quarter" idx="5"/>
          </p:nvPr>
        </p:nvSpPr>
        <p:spPr/>
        <p:txBody>
          <a:bodyPr/>
          <a:lstStyle/>
          <a:p>
            <a:fld id="{AD8222EB-A795-4C17-A20A-EB122B668A03}" type="slidenum">
              <a:rPr lang="nl-NL" smtClean="0"/>
              <a:t>11</a:t>
            </a:fld>
            <a:endParaRPr lang="nl-NL"/>
          </a:p>
        </p:txBody>
      </p:sp>
    </p:spTree>
    <p:extLst>
      <p:ext uri="{BB962C8B-B14F-4D97-AF65-F5344CB8AC3E}">
        <p14:creationId xmlns:p14="http://schemas.microsoft.com/office/powerpoint/2010/main" val="1733920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 het archief: de dijk verzakt regelmatig, in 100 jaar, 9 kleine versterkingen uitgevoerd. Basalton toegepast</a:t>
            </a:r>
          </a:p>
        </p:txBody>
      </p:sp>
      <p:sp>
        <p:nvSpPr>
          <p:cNvPr id="4" name="Tijdelijke aanduiding voor dianummer 3"/>
          <p:cNvSpPr>
            <a:spLocks noGrp="1"/>
          </p:cNvSpPr>
          <p:nvPr>
            <p:ph type="sldNum" sz="quarter" idx="5"/>
          </p:nvPr>
        </p:nvSpPr>
        <p:spPr/>
        <p:txBody>
          <a:bodyPr/>
          <a:lstStyle/>
          <a:p>
            <a:fld id="{AD8222EB-A795-4C17-A20A-EB122B668A03}" type="slidenum">
              <a:rPr lang="nl-NL" smtClean="0"/>
              <a:t>12</a:t>
            </a:fld>
            <a:endParaRPr lang="nl-NL"/>
          </a:p>
        </p:txBody>
      </p:sp>
    </p:spTree>
    <p:extLst>
      <p:ext uri="{BB962C8B-B14F-4D97-AF65-F5344CB8AC3E}">
        <p14:creationId xmlns:p14="http://schemas.microsoft.com/office/powerpoint/2010/main" val="3202484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372DD-2F7E-F0F8-94C7-328AD30DBC2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A9AB75A-2EA1-8530-CE7F-D745EF16594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E0FA2A-94F6-308D-82F7-A4303730BA4D}"/>
              </a:ext>
            </a:extLst>
          </p:cNvPr>
          <p:cNvSpPr>
            <a:spLocks noGrp="1"/>
          </p:cNvSpPr>
          <p:nvPr>
            <p:ph type="body" idx="1"/>
          </p:nvPr>
        </p:nvSpPr>
        <p:spPr/>
        <p:txBody>
          <a:bodyPr/>
          <a:lstStyle/>
          <a:p>
            <a:endParaRPr lang="nl-NL" dirty="0"/>
          </a:p>
          <a:p>
            <a:r>
              <a:rPr lang="nl-NL" dirty="0"/>
              <a:t>1953: meer dan 1800 dodelijke slachtoffers, alles naar delta hoogte</a:t>
            </a:r>
          </a:p>
          <a:p>
            <a:r>
              <a:rPr lang="nl-NL" dirty="0"/>
              <a:t>1970 ook uitbreiding industrie met sloop van Heveskes en Oterdum. </a:t>
            </a:r>
          </a:p>
        </p:txBody>
      </p:sp>
      <p:sp>
        <p:nvSpPr>
          <p:cNvPr id="4" name="Tijdelijke aanduiding voor dianummer 3">
            <a:extLst>
              <a:ext uri="{FF2B5EF4-FFF2-40B4-BE49-F238E27FC236}">
                <a16:creationId xmlns:a16="http://schemas.microsoft.com/office/drawing/2014/main" id="{99F995A4-C012-F24C-ED3E-A92A435B83FA}"/>
              </a:ext>
            </a:extLst>
          </p:cNvPr>
          <p:cNvSpPr>
            <a:spLocks noGrp="1"/>
          </p:cNvSpPr>
          <p:nvPr>
            <p:ph type="sldNum" sz="quarter" idx="5"/>
          </p:nvPr>
        </p:nvSpPr>
        <p:spPr/>
        <p:txBody>
          <a:bodyPr/>
          <a:lstStyle/>
          <a:p>
            <a:fld id="{AD8222EB-A795-4C17-A20A-EB122B668A03}" type="slidenum">
              <a:rPr lang="nl-NL" smtClean="0"/>
              <a:t>13</a:t>
            </a:fld>
            <a:endParaRPr lang="nl-NL"/>
          </a:p>
        </p:txBody>
      </p:sp>
    </p:spTree>
    <p:extLst>
      <p:ext uri="{BB962C8B-B14F-4D97-AF65-F5344CB8AC3E}">
        <p14:creationId xmlns:p14="http://schemas.microsoft.com/office/powerpoint/2010/main" val="132500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1953: meer dan 1800 dodelijke slachtoffers, alles naar delta Hoogte ongeveer 7,5m t.o.v. NAP in </a:t>
            </a:r>
            <a:r>
              <a:rPr lang="nl-NL" dirty="0" err="1"/>
              <a:t>dwaddengebied</a:t>
            </a:r>
            <a:r>
              <a:rPr lang="nl-NL" dirty="0"/>
              <a:t>.</a:t>
            </a:r>
          </a:p>
          <a:p>
            <a:r>
              <a:rPr lang="nl-NL" dirty="0"/>
              <a:t>1970 ook uitbreiding industrie met sloop van Heveskes en Oterdum. </a:t>
            </a:r>
          </a:p>
        </p:txBody>
      </p:sp>
      <p:sp>
        <p:nvSpPr>
          <p:cNvPr id="4" name="Tijdelijke aanduiding voor dianummer 3"/>
          <p:cNvSpPr>
            <a:spLocks noGrp="1"/>
          </p:cNvSpPr>
          <p:nvPr>
            <p:ph type="sldNum" sz="quarter" idx="5"/>
          </p:nvPr>
        </p:nvSpPr>
        <p:spPr/>
        <p:txBody>
          <a:bodyPr/>
          <a:lstStyle/>
          <a:p>
            <a:fld id="{AD8222EB-A795-4C17-A20A-EB122B668A03}" type="slidenum">
              <a:rPr lang="nl-NL" smtClean="0"/>
              <a:t>14</a:t>
            </a:fld>
            <a:endParaRPr lang="nl-NL"/>
          </a:p>
        </p:txBody>
      </p:sp>
    </p:spTree>
    <p:extLst>
      <p:ext uri="{BB962C8B-B14F-4D97-AF65-F5344CB8AC3E}">
        <p14:creationId xmlns:p14="http://schemas.microsoft.com/office/powerpoint/2010/main" val="3849120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12-3-2026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285574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12-3-2026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2708254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12-3-2026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336444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A481-AFC3-4B48-A5A1-24BC5FA60557}"/>
              </a:ext>
            </a:extLst>
          </p:cNvPr>
          <p:cNvSpPr>
            <a:spLocks noGrp="1"/>
          </p:cNvSpPr>
          <p:nvPr>
            <p:ph type="title" hasCustomPrompt="1"/>
          </p:nvPr>
        </p:nvSpPr>
        <p:spPr/>
        <p:txBody>
          <a:bodyPr/>
          <a:lstStyle/>
          <a:p>
            <a:r>
              <a:rPr lang="en-US"/>
              <a:t>Click to edit Title</a:t>
            </a:r>
            <a:endParaRPr lang="en-PH"/>
          </a:p>
        </p:txBody>
      </p:sp>
      <p:sp>
        <p:nvSpPr>
          <p:cNvPr id="3" name="Date Placeholder 2">
            <a:extLst>
              <a:ext uri="{FF2B5EF4-FFF2-40B4-BE49-F238E27FC236}">
                <a16:creationId xmlns:a16="http://schemas.microsoft.com/office/drawing/2014/main" id="{4514831D-50B6-45FD-858A-076E5021FB3F}"/>
              </a:ext>
            </a:extLst>
          </p:cNvPr>
          <p:cNvSpPr>
            <a:spLocks noGrp="1"/>
          </p:cNvSpPr>
          <p:nvPr>
            <p:ph type="dt" sz="half" idx="10"/>
          </p:nvPr>
        </p:nvSpPr>
        <p:spPr/>
        <p:txBody>
          <a:bodyPr/>
          <a:lstStyle/>
          <a:p>
            <a:fld id="{F31E42D4-B472-4D33-8D3D-6F0C0E7887EA}" type="datetime3">
              <a:rPr lang="en-US" smtClean="0"/>
              <a:t>12 March 2026</a:t>
            </a:fld>
            <a:endParaRPr lang="en-US"/>
          </a:p>
        </p:txBody>
      </p:sp>
      <p:sp>
        <p:nvSpPr>
          <p:cNvPr id="4" name="Footer Placeholder 3">
            <a:extLst>
              <a:ext uri="{FF2B5EF4-FFF2-40B4-BE49-F238E27FC236}">
                <a16:creationId xmlns:a16="http://schemas.microsoft.com/office/drawing/2014/main" id="{3269FDED-66EB-4FC3-8D66-FDC7FA759C7B}"/>
              </a:ext>
            </a:extLst>
          </p:cNvPr>
          <p:cNvSpPr>
            <a:spLocks noGrp="1"/>
          </p:cNvSpPr>
          <p:nvPr>
            <p:ph type="ftr" sz="quarter" idx="11"/>
          </p:nvPr>
        </p:nvSpPr>
        <p:spPr/>
        <p:txBody>
          <a:bodyPr/>
          <a:lstStyle/>
          <a:p>
            <a:r>
              <a:rPr lang="en-US"/>
              <a:t>© Arcadis 2020</a:t>
            </a:r>
          </a:p>
        </p:txBody>
      </p:sp>
      <p:sp>
        <p:nvSpPr>
          <p:cNvPr id="5" name="Slide Number Placeholder 4">
            <a:extLst>
              <a:ext uri="{FF2B5EF4-FFF2-40B4-BE49-F238E27FC236}">
                <a16:creationId xmlns:a16="http://schemas.microsoft.com/office/drawing/2014/main" id="{79847767-2113-42C2-896C-F0DEFDF4C61D}"/>
              </a:ext>
            </a:extLst>
          </p:cNvPr>
          <p:cNvSpPr>
            <a:spLocks noGrp="1"/>
          </p:cNvSpPr>
          <p:nvPr>
            <p:ph type="sldNum" sz="quarter" idx="12"/>
          </p:nvPr>
        </p:nvSpPr>
        <p:spPr/>
        <p:txBody>
          <a:bodyPr/>
          <a:lstStyle/>
          <a:p>
            <a:fld id="{2FE63AA4-120D-435A-A130-F49443AF7CBF}" type="slidenum">
              <a:rPr lang="en-US" smtClean="0"/>
              <a:pPr/>
              <a:t>‹nr.›</a:t>
            </a:fld>
            <a:endParaRPr lang="en-US"/>
          </a:p>
        </p:txBody>
      </p:sp>
      <p:pic>
        <p:nvPicPr>
          <p:cNvPr id="9" name="Picture 8">
            <a:extLst>
              <a:ext uri="{FF2B5EF4-FFF2-40B4-BE49-F238E27FC236}">
                <a16:creationId xmlns:a16="http://schemas.microsoft.com/office/drawing/2014/main" id="{B678EC24-1B0B-4063-90EF-2B01EE915F3B}"/>
              </a:ext>
            </a:extLst>
          </p:cNvPr>
          <p:cNvPicPr>
            <a:picLocks noChangeAspect="1"/>
          </p:cNvPicPr>
          <p:nvPr userDrawn="1"/>
        </p:nvPicPr>
        <p:blipFill>
          <a:blip r:embed="rId2"/>
          <a:stretch>
            <a:fillRect/>
          </a:stretch>
        </p:blipFill>
        <p:spPr>
          <a:xfrm>
            <a:off x="10236200" y="457200"/>
            <a:ext cx="1498600" cy="228631"/>
          </a:xfrm>
          <a:prstGeom prst="rect">
            <a:avLst/>
          </a:prstGeom>
        </p:spPr>
      </p:pic>
    </p:spTree>
    <p:extLst>
      <p:ext uri="{BB962C8B-B14F-4D97-AF65-F5344CB8AC3E}">
        <p14:creationId xmlns:p14="http://schemas.microsoft.com/office/powerpoint/2010/main" val="404123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12-3-2026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4280102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12-3-2026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1836469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BBE4B90-5F3D-4E50-A2ED-FAC59CAA5D3F}" type="datetimeFigureOut">
              <a:rPr lang="nl-NL" smtClean="0"/>
              <a:t>12-3-2026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3746682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EBBE4B90-5F3D-4E50-A2ED-FAC59CAA5D3F}" type="datetimeFigureOut">
              <a:rPr lang="nl-NL" smtClean="0"/>
              <a:t>12-3-2026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1420117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EBBE4B90-5F3D-4E50-A2ED-FAC59CAA5D3F}" type="datetimeFigureOut">
              <a:rPr lang="nl-NL" smtClean="0"/>
              <a:t>12-3-2026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4123080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BBE4B90-5F3D-4E50-A2ED-FAC59CAA5D3F}" type="datetimeFigureOut">
              <a:rPr lang="nl-NL" smtClean="0"/>
              <a:t>12-3-2026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1667464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EBBE4B90-5F3D-4E50-A2ED-FAC59CAA5D3F}" type="datetimeFigureOut">
              <a:rPr lang="nl-NL" smtClean="0"/>
              <a:t>12-3-2026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1834517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EBBE4B90-5F3D-4E50-A2ED-FAC59CAA5D3F}" type="datetimeFigureOut">
              <a:rPr lang="nl-NL" smtClean="0"/>
              <a:t>12-3-2026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143391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E4B90-5F3D-4E50-A2ED-FAC59CAA5D3F}" type="datetimeFigureOut">
              <a:rPr lang="nl-NL" smtClean="0"/>
              <a:t>12-3-2026</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17D07-B448-4E2A-A2C2-18D84BEFB255}" type="slidenum">
              <a:rPr lang="nl-NL" smtClean="0"/>
              <a:t>‹nr.›</a:t>
            </a:fld>
            <a:endParaRPr lang="nl-NL"/>
          </a:p>
        </p:txBody>
      </p:sp>
    </p:spTree>
    <p:extLst>
      <p:ext uri="{BB962C8B-B14F-4D97-AF65-F5344CB8AC3E}">
        <p14:creationId xmlns:p14="http://schemas.microsoft.com/office/powerpoint/2010/main" val="4266367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cbs.nl/nl-nl/corporate/2019/47/watersnoodramp-1953-cbs-brengt-schade-in-kaart" TargetMode="Externa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hunzeenaas.n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48.emf"/><Relationship Id="rId3" Type="http://schemas.openxmlformats.org/officeDocument/2006/relationships/image" Target="../media/image38.emf"/><Relationship Id="rId7" Type="http://schemas.openxmlformats.org/officeDocument/2006/relationships/image" Target="../media/image42.emf"/><Relationship Id="rId12" Type="http://schemas.openxmlformats.org/officeDocument/2006/relationships/image" Target="../media/image47.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emf"/><Relationship Id="rId11" Type="http://schemas.openxmlformats.org/officeDocument/2006/relationships/image" Target="../media/image46.emf"/><Relationship Id="rId5" Type="http://schemas.openxmlformats.org/officeDocument/2006/relationships/image" Target="../media/image40.emf"/><Relationship Id="rId10" Type="http://schemas.openxmlformats.org/officeDocument/2006/relationships/image" Target="../media/image45.emf"/><Relationship Id="rId4" Type="http://schemas.openxmlformats.org/officeDocument/2006/relationships/image" Target="../media/image39.emf"/><Relationship Id="rId9" Type="http://schemas.openxmlformats.org/officeDocument/2006/relationships/image" Target="../media/image44.emf"/></Relationships>
</file>

<file path=ppt/slides/_rels/slide4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buitenshuis, gras, boom, hemel&#10;&#10;Door AI gegenereerde inhoud is mogelijk onjuist.">
            <a:extLst>
              <a:ext uri="{FF2B5EF4-FFF2-40B4-BE49-F238E27FC236}">
                <a16:creationId xmlns:a16="http://schemas.microsoft.com/office/drawing/2014/main" id="{0C252123-6532-A2D4-A8E5-DD47565914AF}"/>
              </a:ext>
            </a:extLst>
          </p:cNvPr>
          <p:cNvPicPr>
            <a:picLocks noChangeAspect="1"/>
          </p:cNvPicPr>
          <p:nvPr/>
        </p:nvPicPr>
        <p:blipFill>
          <a:blip r:embed="rId2" cstate="print">
            <a:extLst>
              <a:ext uri="{28A0092B-C50C-407E-A947-70E740481C1C}">
                <a14:useLocalDpi xmlns:a14="http://schemas.microsoft.com/office/drawing/2010/main"/>
              </a:ext>
            </a:extLst>
          </a:blip>
          <a:srcRect t="11941" r="-1" b="3768"/>
          <a:stretch>
            <a:fillRect/>
          </a:stretch>
        </p:blipFill>
        <p:spPr>
          <a:xfrm>
            <a:off x="20" y="10"/>
            <a:ext cx="12188932" cy="6857990"/>
          </a:xfrm>
          <a:prstGeom prst="rect">
            <a:avLst/>
          </a:prstGeom>
        </p:spPr>
      </p:pic>
      <p:sp>
        <p:nvSpPr>
          <p:cNvPr id="18" name="Freeform: Shape 17">
            <a:extLst>
              <a:ext uri="{FF2B5EF4-FFF2-40B4-BE49-F238E27FC236}">
                <a16:creationId xmlns:a16="http://schemas.microsoft.com/office/drawing/2014/main" id="{A435A76B-D478-4F38-9D76-040E49ADC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0138" y="2758601"/>
            <a:ext cx="7832767" cy="4099399"/>
          </a:xfrm>
          <a:custGeom>
            <a:avLst/>
            <a:gdLst>
              <a:gd name="connsiteX0" fmla="*/ 4436398 w 7832767"/>
              <a:gd name="connsiteY0" fmla="*/ 580 h 4099399"/>
              <a:gd name="connsiteX1" fmla="*/ 5062070 w 7832767"/>
              <a:gd name="connsiteY1" fmla="*/ 20166 h 4099399"/>
              <a:gd name="connsiteX2" fmla="*/ 6429770 w 7832767"/>
              <a:gd name="connsiteY2" fmla="*/ 44716 h 4099399"/>
              <a:gd name="connsiteX3" fmla="*/ 7261927 w 7832767"/>
              <a:gd name="connsiteY3" fmla="*/ 147922 h 4099399"/>
              <a:gd name="connsiteX4" fmla="*/ 7370574 w 7832767"/>
              <a:gd name="connsiteY4" fmla="*/ 185497 h 4099399"/>
              <a:gd name="connsiteX5" fmla="*/ 7342690 w 7832767"/>
              <a:gd name="connsiteY5" fmla="*/ 262652 h 4099399"/>
              <a:gd name="connsiteX6" fmla="*/ 7154722 w 7832767"/>
              <a:gd name="connsiteY6" fmla="*/ 283192 h 4099399"/>
              <a:gd name="connsiteX7" fmla="*/ 7257600 w 7832767"/>
              <a:gd name="connsiteY7" fmla="*/ 340809 h 4099399"/>
              <a:gd name="connsiteX8" fmla="*/ 7031654 w 7832767"/>
              <a:gd name="connsiteY8" fmla="*/ 384897 h 4099399"/>
              <a:gd name="connsiteX9" fmla="*/ 7061460 w 7832767"/>
              <a:gd name="connsiteY9" fmla="*/ 415459 h 4099399"/>
              <a:gd name="connsiteX10" fmla="*/ 7091746 w 7832767"/>
              <a:gd name="connsiteY10" fmla="*/ 444516 h 4099399"/>
              <a:gd name="connsiteX11" fmla="*/ 6661966 w 7832767"/>
              <a:gd name="connsiteY11" fmla="*/ 519166 h 4099399"/>
              <a:gd name="connsiteX12" fmla="*/ 7169625 w 7832767"/>
              <a:gd name="connsiteY12" fmla="*/ 655940 h 4099399"/>
              <a:gd name="connsiteX13" fmla="*/ 7077324 w 7832767"/>
              <a:gd name="connsiteY13" fmla="*/ 729587 h 4099399"/>
              <a:gd name="connsiteX14" fmla="*/ 7370574 w 7832767"/>
              <a:gd name="connsiteY14" fmla="*/ 845819 h 4099399"/>
              <a:gd name="connsiteX15" fmla="*/ 7608539 w 7832767"/>
              <a:gd name="connsiteY15" fmla="*/ 990610 h 4099399"/>
              <a:gd name="connsiteX16" fmla="*/ 7742185 w 7832767"/>
              <a:gd name="connsiteY16" fmla="*/ 1180991 h 4099399"/>
              <a:gd name="connsiteX17" fmla="*/ 7789296 w 7832767"/>
              <a:gd name="connsiteY17" fmla="*/ 1266161 h 4099399"/>
              <a:gd name="connsiteX18" fmla="*/ 7831602 w 7832767"/>
              <a:gd name="connsiteY18" fmla="*/ 1355841 h 4099399"/>
              <a:gd name="connsiteX19" fmla="*/ 7758529 w 7832767"/>
              <a:gd name="connsiteY19" fmla="*/ 1445019 h 4099399"/>
              <a:gd name="connsiteX20" fmla="*/ 7710936 w 7832767"/>
              <a:gd name="connsiteY20" fmla="*/ 1553237 h 4099399"/>
              <a:gd name="connsiteX21" fmla="*/ 7754684 w 7832767"/>
              <a:gd name="connsiteY21" fmla="*/ 1616863 h 4099399"/>
              <a:gd name="connsiteX22" fmla="*/ 7755645 w 7832767"/>
              <a:gd name="connsiteY22" fmla="*/ 1759148 h 4099399"/>
              <a:gd name="connsiteX23" fmla="*/ 7725360 w 7832767"/>
              <a:gd name="connsiteY23" fmla="*/ 1826283 h 4099399"/>
              <a:gd name="connsiteX24" fmla="*/ 7633056 w 7832767"/>
              <a:gd name="connsiteY24" fmla="*/ 1972074 h 4099399"/>
              <a:gd name="connsiteX25" fmla="*/ 7554696 w 7832767"/>
              <a:gd name="connsiteY25" fmla="*/ 2004640 h 4099399"/>
              <a:gd name="connsiteX26" fmla="*/ 7562870 w 7832767"/>
              <a:gd name="connsiteY26" fmla="*/ 2592817 h 4099399"/>
              <a:gd name="connsiteX27" fmla="*/ 7620078 w 7832767"/>
              <a:gd name="connsiteY27" fmla="*/ 2877387 h 4099399"/>
              <a:gd name="connsiteX28" fmla="*/ 7579695 w 7832767"/>
              <a:gd name="connsiteY28" fmla="*/ 3198029 h 4099399"/>
              <a:gd name="connsiteX29" fmla="*/ 7713340 w 7832767"/>
              <a:gd name="connsiteY29" fmla="*/ 3435003 h 4099399"/>
              <a:gd name="connsiteX30" fmla="*/ 7658054 w 7832767"/>
              <a:gd name="connsiteY30" fmla="*/ 3526187 h 4099399"/>
              <a:gd name="connsiteX31" fmla="*/ 7813815 w 7832767"/>
              <a:gd name="connsiteY31" fmla="*/ 3628391 h 4099399"/>
              <a:gd name="connsiteX32" fmla="*/ 7669112 w 7832767"/>
              <a:gd name="connsiteY32" fmla="*/ 3773681 h 4099399"/>
              <a:gd name="connsiteX33" fmla="*/ 7429704 w 7832767"/>
              <a:gd name="connsiteY33" fmla="*/ 4001137 h 4099399"/>
              <a:gd name="connsiteX34" fmla="*/ 7417475 w 7832767"/>
              <a:gd name="connsiteY34" fmla="*/ 4099399 h 4099399"/>
              <a:gd name="connsiteX35" fmla="*/ 180606 w 7832767"/>
              <a:gd name="connsiteY35" fmla="*/ 4099399 h 4099399"/>
              <a:gd name="connsiteX36" fmla="*/ 164649 w 7832767"/>
              <a:gd name="connsiteY36" fmla="*/ 4093760 h 4099399"/>
              <a:gd name="connsiteX37" fmla="*/ 160465 w 7832767"/>
              <a:gd name="connsiteY37" fmla="*/ 4076287 h 4099399"/>
              <a:gd name="connsiteX38" fmla="*/ 549383 w 7832767"/>
              <a:gd name="connsiteY38" fmla="*/ 3827790 h 4099399"/>
              <a:gd name="connsiteX39" fmla="*/ 756100 w 7832767"/>
              <a:gd name="connsiteY39" fmla="*/ 3722078 h 4099399"/>
              <a:gd name="connsiteX40" fmla="*/ 415738 w 7832767"/>
              <a:gd name="connsiteY40" fmla="*/ 3746126 h 4099399"/>
              <a:gd name="connsiteX41" fmla="*/ 671971 w 7832767"/>
              <a:gd name="connsiteY41" fmla="*/ 3563762 h 4099399"/>
              <a:gd name="connsiteX42" fmla="*/ 619570 w 7832767"/>
              <a:gd name="connsiteY42" fmla="*/ 3530194 h 4099399"/>
              <a:gd name="connsiteX43" fmla="*/ 523422 w 7832767"/>
              <a:gd name="connsiteY43" fmla="*/ 3507649 h 4099399"/>
              <a:gd name="connsiteX44" fmla="*/ 957048 w 7832767"/>
              <a:gd name="connsiteY44" fmla="*/ 3392918 h 4099399"/>
              <a:gd name="connsiteX45" fmla="*/ 835904 w 7832767"/>
              <a:gd name="connsiteY45" fmla="*/ 3231596 h 4099399"/>
              <a:gd name="connsiteX46" fmla="*/ 930608 w 7832767"/>
              <a:gd name="connsiteY46" fmla="*/ 3195022 h 4099399"/>
              <a:gd name="connsiteX47" fmla="*/ 817153 w 7832767"/>
              <a:gd name="connsiteY47" fmla="*/ 3190514 h 4099399"/>
              <a:gd name="connsiteX48" fmla="*/ 727736 w 7832767"/>
              <a:gd name="connsiteY48" fmla="*/ 3191015 h 4099399"/>
              <a:gd name="connsiteX49" fmla="*/ 567170 w 7832767"/>
              <a:gd name="connsiteY49" fmla="*/ 3150434 h 4099399"/>
              <a:gd name="connsiteX50" fmla="*/ 2784 w 7832767"/>
              <a:gd name="connsiteY50" fmla="*/ 3218569 h 4099399"/>
              <a:gd name="connsiteX51" fmla="*/ 122006 w 7832767"/>
              <a:gd name="connsiteY51" fmla="*/ 3122877 h 4099399"/>
              <a:gd name="connsiteX52" fmla="*/ 264786 w 7832767"/>
              <a:gd name="connsiteY52" fmla="*/ 3068269 h 4099399"/>
              <a:gd name="connsiteX53" fmla="*/ 72009 w 7832767"/>
              <a:gd name="connsiteY53" fmla="*/ 3039210 h 4099399"/>
              <a:gd name="connsiteX54" fmla="*/ 459485 w 7832767"/>
              <a:gd name="connsiteY54" fmla="*/ 2948028 h 4099399"/>
              <a:gd name="connsiteX55" fmla="*/ 365260 w 7832767"/>
              <a:gd name="connsiteY55" fmla="*/ 2866364 h 4099399"/>
              <a:gd name="connsiteX56" fmla="*/ 607071 w 7832767"/>
              <a:gd name="connsiteY56" fmla="*/ 2498127 h 4099399"/>
              <a:gd name="connsiteX57" fmla="*/ 1090213 w 7832767"/>
              <a:gd name="connsiteY57" fmla="*/ 2289209 h 4099399"/>
              <a:gd name="connsiteX58" fmla="*/ 1337313 w 7832767"/>
              <a:gd name="connsiteY58" fmla="*/ 2272676 h 4099399"/>
              <a:gd name="connsiteX59" fmla="*/ 1268086 w 7832767"/>
              <a:gd name="connsiteY59" fmla="*/ 2205541 h 4099399"/>
              <a:gd name="connsiteX60" fmla="*/ 1449324 w 7832767"/>
              <a:gd name="connsiteY60" fmla="*/ 1827285 h 4099399"/>
              <a:gd name="connsiteX61" fmla="*/ 1255107 w 7832767"/>
              <a:gd name="connsiteY61" fmla="*/ 1849829 h 4099399"/>
              <a:gd name="connsiteX62" fmla="*/ 259497 w 7832767"/>
              <a:gd name="connsiteY62" fmla="*/ 1865862 h 4099399"/>
              <a:gd name="connsiteX63" fmla="*/ 160947 w 7832767"/>
              <a:gd name="connsiteY63" fmla="*/ 1851332 h 4099399"/>
              <a:gd name="connsiteX64" fmla="*/ 845998 w 7832767"/>
              <a:gd name="connsiteY64" fmla="*/ 1661453 h 4099399"/>
              <a:gd name="connsiteX65" fmla="*/ 575343 w 7832767"/>
              <a:gd name="connsiteY65" fmla="*/ 1610350 h 4099399"/>
              <a:gd name="connsiteX66" fmla="*/ 512846 w 7832767"/>
              <a:gd name="connsiteY66" fmla="*/ 1589809 h 4099399"/>
              <a:gd name="connsiteX67" fmla="*/ 570054 w 7832767"/>
              <a:gd name="connsiteY67" fmla="*/ 1536702 h 4099399"/>
              <a:gd name="connsiteX68" fmla="*/ 714276 w 7832767"/>
              <a:gd name="connsiteY68" fmla="*/ 1483095 h 4099399"/>
              <a:gd name="connsiteX69" fmla="*/ 321033 w 7832767"/>
              <a:gd name="connsiteY69" fmla="*/ 1560250 h 4099399"/>
              <a:gd name="connsiteX70" fmla="*/ 348915 w 7832767"/>
              <a:gd name="connsiteY70" fmla="*/ 1478587 h 4099399"/>
              <a:gd name="connsiteX71" fmla="*/ 309975 w 7832767"/>
              <a:gd name="connsiteY71" fmla="*/ 1404938 h 4099399"/>
              <a:gd name="connsiteX72" fmla="*/ 531595 w 7832767"/>
              <a:gd name="connsiteY72" fmla="*/ 1310249 h 4099399"/>
              <a:gd name="connsiteX73" fmla="*/ 840230 w 7832767"/>
              <a:gd name="connsiteY73" fmla="*/ 1125380 h 4099399"/>
              <a:gd name="connsiteX74" fmla="*/ 1149825 w 7832767"/>
              <a:gd name="connsiteY74" fmla="*/ 1007142 h 4099399"/>
              <a:gd name="connsiteX75" fmla="*/ 1405096 w 7832767"/>
              <a:gd name="connsiteY75" fmla="*/ 901932 h 4099399"/>
              <a:gd name="connsiteX76" fmla="*/ 1167613 w 7832767"/>
              <a:gd name="connsiteY76" fmla="*/ 918465 h 4099399"/>
              <a:gd name="connsiteX77" fmla="*/ 1563740 w 7832767"/>
              <a:gd name="connsiteY77" fmla="*/ 752632 h 4099399"/>
              <a:gd name="connsiteX78" fmla="*/ 1623833 w 7832767"/>
              <a:gd name="connsiteY78" fmla="*/ 742112 h 4099399"/>
              <a:gd name="connsiteX79" fmla="*/ 2259848 w 7832767"/>
              <a:gd name="connsiteY79" fmla="*/ 624877 h 4099399"/>
              <a:gd name="connsiteX80" fmla="*/ 2382917 w 7832767"/>
              <a:gd name="connsiteY80" fmla="*/ 566761 h 4099399"/>
              <a:gd name="connsiteX81" fmla="*/ 2241099 w 7832767"/>
              <a:gd name="connsiteY81" fmla="*/ 554235 h 4099399"/>
              <a:gd name="connsiteX82" fmla="*/ 1768535 w 7832767"/>
              <a:gd name="connsiteY82" fmla="*/ 588806 h 4099399"/>
              <a:gd name="connsiteX83" fmla="*/ 2089668 w 7832767"/>
              <a:gd name="connsiteY83" fmla="*/ 516159 h 4099399"/>
              <a:gd name="connsiteX84" fmla="*/ 1739690 w 7832767"/>
              <a:gd name="connsiteY84" fmla="*/ 493614 h 4099399"/>
              <a:gd name="connsiteX85" fmla="*/ 1657003 w 7832767"/>
              <a:gd name="connsiteY85" fmla="*/ 436500 h 4099399"/>
              <a:gd name="connsiteX86" fmla="*/ 1716134 w 7832767"/>
              <a:gd name="connsiteY86" fmla="*/ 380889 h 4099399"/>
              <a:gd name="connsiteX87" fmla="*/ 1931986 w 7832767"/>
              <a:gd name="connsiteY87" fmla="*/ 319766 h 4099399"/>
              <a:gd name="connsiteX88" fmla="*/ 2152163 w 7832767"/>
              <a:gd name="connsiteY88" fmla="*/ 230087 h 4099399"/>
              <a:gd name="connsiteX89" fmla="*/ 2858367 w 7832767"/>
              <a:gd name="connsiteY89" fmla="*/ 102831 h 4099399"/>
              <a:gd name="connsiteX90" fmla="*/ 3327568 w 7832767"/>
              <a:gd name="connsiteY90" fmla="*/ 61248 h 4099399"/>
              <a:gd name="connsiteX91" fmla="*/ 4227028 w 7832767"/>
              <a:gd name="connsiteY91" fmla="*/ 1129 h 4099399"/>
              <a:gd name="connsiteX92" fmla="*/ 4436398 w 7832767"/>
              <a:gd name="connsiteY92" fmla="*/ 580 h 40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32767" h="4099399">
                <a:moveTo>
                  <a:pt x="4436398" y="580"/>
                </a:moveTo>
                <a:cubicBezTo>
                  <a:pt x="4645360" y="3164"/>
                  <a:pt x="4853309" y="13778"/>
                  <a:pt x="5062070" y="20166"/>
                </a:cubicBezTo>
                <a:cubicBezTo>
                  <a:pt x="5516848" y="34696"/>
                  <a:pt x="5974030" y="34194"/>
                  <a:pt x="6429770" y="44716"/>
                </a:cubicBezTo>
                <a:cubicBezTo>
                  <a:pt x="6713886" y="51228"/>
                  <a:pt x="6994637" y="74776"/>
                  <a:pt x="7261927" y="147922"/>
                </a:cubicBezTo>
                <a:cubicBezTo>
                  <a:pt x="7299424" y="158443"/>
                  <a:pt x="7341729" y="160448"/>
                  <a:pt x="7370574" y="185497"/>
                </a:cubicBezTo>
                <a:cubicBezTo>
                  <a:pt x="7402784" y="213553"/>
                  <a:pt x="7389804" y="254635"/>
                  <a:pt x="7342690" y="262652"/>
                </a:cubicBezTo>
                <a:cubicBezTo>
                  <a:pt x="7282599" y="273173"/>
                  <a:pt x="7221066" y="276179"/>
                  <a:pt x="7154722" y="283192"/>
                </a:cubicBezTo>
                <a:cubicBezTo>
                  <a:pt x="7180202" y="321770"/>
                  <a:pt x="7241736" y="292713"/>
                  <a:pt x="7257600" y="340809"/>
                </a:cubicBezTo>
                <a:cubicBezTo>
                  <a:pt x="7186452" y="373874"/>
                  <a:pt x="7100400" y="352331"/>
                  <a:pt x="7031654" y="384897"/>
                </a:cubicBezTo>
                <a:cubicBezTo>
                  <a:pt x="7033577" y="407441"/>
                  <a:pt x="7048960" y="409446"/>
                  <a:pt x="7061460" y="415459"/>
                </a:cubicBezTo>
                <a:cubicBezTo>
                  <a:pt x="7073960" y="420968"/>
                  <a:pt x="7105206" y="412953"/>
                  <a:pt x="7091746" y="444516"/>
                </a:cubicBezTo>
                <a:cubicBezTo>
                  <a:pt x="6948967" y="463553"/>
                  <a:pt x="6812438" y="528183"/>
                  <a:pt x="6661966" y="519166"/>
                </a:cubicBezTo>
                <a:cubicBezTo>
                  <a:pt x="6848013" y="536700"/>
                  <a:pt x="7005214" y="608344"/>
                  <a:pt x="7169625" y="655940"/>
                </a:cubicBezTo>
                <a:cubicBezTo>
                  <a:pt x="7162896" y="712052"/>
                  <a:pt x="7096554" y="689507"/>
                  <a:pt x="7077324" y="729587"/>
                </a:cubicBezTo>
                <a:cubicBezTo>
                  <a:pt x="7182606" y="757642"/>
                  <a:pt x="7283560" y="790709"/>
                  <a:pt x="7370574" y="845819"/>
                </a:cubicBezTo>
                <a:cubicBezTo>
                  <a:pt x="7448935" y="895418"/>
                  <a:pt x="7523448" y="950028"/>
                  <a:pt x="7608539" y="990610"/>
                </a:cubicBezTo>
                <a:cubicBezTo>
                  <a:pt x="7697957" y="1033195"/>
                  <a:pt x="7752280" y="1087804"/>
                  <a:pt x="7742185" y="1180991"/>
                </a:cubicBezTo>
                <a:cubicBezTo>
                  <a:pt x="7737858" y="1219067"/>
                  <a:pt x="7749396" y="1251131"/>
                  <a:pt x="7789296" y="1266161"/>
                </a:cubicBezTo>
                <a:cubicBezTo>
                  <a:pt x="7838813" y="1284698"/>
                  <a:pt x="7833526" y="1312754"/>
                  <a:pt x="7831602" y="1355841"/>
                </a:cubicBezTo>
                <a:cubicBezTo>
                  <a:pt x="7828717" y="1407443"/>
                  <a:pt x="7803238" y="1427485"/>
                  <a:pt x="7758529" y="1445019"/>
                </a:cubicBezTo>
                <a:cubicBezTo>
                  <a:pt x="7694591" y="1469568"/>
                  <a:pt x="7694110" y="1507644"/>
                  <a:pt x="7710936" y="1553237"/>
                </a:cubicBezTo>
                <a:cubicBezTo>
                  <a:pt x="7720072" y="1578286"/>
                  <a:pt x="7734012" y="1598327"/>
                  <a:pt x="7754684" y="1616863"/>
                </a:cubicBezTo>
                <a:cubicBezTo>
                  <a:pt x="7826314" y="1681493"/>
                  <a:pt x="7825833" y="1682494"/>
                  <a:pt x="7755645" y="1759148"/>
                </a:cubicBezTo>
                <a:cubicBezTo>
                  <a:pt x="7736896" y="1779688"/>
                  <a:pt x="7716704" y="1793216"/>
                  <a:pt x="7725360" y="1826283"/>
                </a:cubicBezTo>
                <a:cubicBezTo>
                  <a:pt x="7754684" y="1936002"/>
                  <a:pt x="7750838" y="1936002"/>
                  <a:pt x="7633056" y="1972074"/>
                </a:cubicBezTo>
                <a:cubicBezTo>
                  <a:pt x="7606135" y="1980591"/>
                  <a:pt x="7570080" y="1973076"/>
                  <a:pt x="7554696" y="2004640"/>
                </a:cubicBezTo>
                <a:cubicBezTo>
                  <a:pt x="7564311" y="2027686"/>
                  <a:pt x="7541716" y="2583799"/>
                  <a:pt x="7562870" y="2592817"/>
                </a:cubicBezTo>
                <a:cubicBezTo>
                  <a:pt x="7728244" y="2663458"/>
                  <a:pt x="7748914" y="2746625"/>
                  <a:pt x="7620078" y="2877387"/>
                </a:cubicBezTo>
                <a:cubicBezTo>
                  <a:pt x="7533544" y="2965063"/>
                  <a:pt x="7543639" y="3108349"/>
                  <a:pt x="7579695" y="3198029"/>
                </a:cubicBezTo>
                <a:cubicBezTo>
                  <a:pt x="7715743" y="3237608"/>
                  <a:pt x="7685939" y="3342818"/>
                  <a:pt x="7713340" y="3435003"/>
                </a:cubicBezTo>
                <a:cubicBezTo>
                  <a:pt x="7733531" y="3504142"/>
                  <a:pt x="7654210" y="3494623"/>
                  <a:pt x="7658054" y="3526187"/>
                </a:cubicBezTo>
                <a:cubicBezTo>
                  <a:pt x="7708052" y="3564262"/>
                  <a:pt x="7774874" y="3576287"/>
                  <a:pt x="7813815" y="3628391"/>
                </a:cubicBezTo>
                <a:cubicBezTo>
                  <a:pt x="7743627" y="3666467"/>
                  <a:pt x="7708052" y="3720074"/>
                  <a:pt x="7669112" y="3773681"/>
                </a:cubicBezTo>
                <a:cubicBezTo>
                  <a:pt x="7606135" y="3860855"/>
                  <a:pt x="7520564" y="3934503"/>
                  <a:pt x="7429704" y="4001137"/>
                </a:cubicBezTo>
                <a:lnTo>
                  <a:pt x="7417475" y="4099399"/>
                </a:lnTo>
                <a:lnTo>
                  <a:pt x="180606" y="4099399"/>
                </a:lnTo>
                <a:lnTo>
                  <a:pt x="164649" y="4093760"/>
                </a:lnTo>
                <a:cubicBezTo>
                  <a:pt x="148507" y="4086464"/>
                  <a:pt x="145082" y="4080295"/>
                  <a:pt x="160465" y="4076287"/>
                </a:cubicBezTo>
                <a:cubicBezTo>
                  <a:pt x="230173" y="4057751"/>
                  <a:pt x="478714" y="3837810"/>
                  <a:pt x="549383" y="3827790"/>
                </a:cubicBezTo>
                <a:cubicBezTo>
                  <a:pt x="631589" y="3816267"/>
                  <a:pt x="647934" y="3800736"/>
                  <a:pt x="756100" y="3722078"/>
                </a:cubicBezTo>
                <a:cubicBezTo>
                  <a:pt x="827251" y="3670474"/>
                  <a:pt x="531115" y="3782698"/>
                  <a:pt x="415738" y="3746126"/>
                </a:cubicBezTo>
                <a:cubicBezTo>
                  <a:pt x="373433" y="3732598"/>
                  <a:pt x="671971" y="3589813"/>
                  <a:pt x="671971" y="3563762"/>
                </a:cubicBezTo>
                <a:cubicBezTo>
                  <a:pt x="671971" y="3536206"/>
                  <a:pt x="645049" y="3530194"/>
                  <a:pt x="619570" y="3530194"/>
                </a:cubicBezTo>
                <a:cubicBezTo>
                  <a:pt x="562844" y="3530194"/>
                  <a:pt x="580151" y="3506145"/>
                  <a:pt x="523422" y="3507649"/>
                </a:cubicBezTo>
                <a:cubicBezTo>
                  <a:pt x="689758" y="3438010"/>
                  <a:pt x="792637" y="3456547"/>
                  <a:pt x="957048" y="3392918"/>
                </a:cubicBezTo>
                <a:cubicBezTo>
                  <a:pt x="1037333" y="3361856"/>
                  <a:pt x="753217" y="3258649"/>
                  <a:pt x="835904" y="3231596"/>
                </a:cubicBezTo>
                <a:cubicBezTo>
                  <a:pt x="867151" y="3221074"/>
                  <a:pt x="908974" y="3232097"/>
                  <a:pt x="930608" y="3195022"/>
                </a:cubicBezTo>
                <a:cubicBezTo>
                  <a:pt x="896476" y="3165464"/>
                  <a:pt x="851286" y="3178490"/>
                  <a:pt x="817153" y="3190514"/>
                </a:cubicBezTo>
                <a:cubicBezTo>
                  <a:pt x="730141" y="3221576"/>
                  <a:pt x="736391" y="3214062"/>
                  <a:pt x="727736" y="3191015"/>
                </a:cubicBezTo>
                <a:cubicBezTo>
                  <a:pt x="699374" y="3112357"/>
                  <a:pt x="629186" y="3137408"/>
                  <a:pt x="567170" y="3150434"/>
                </a:cubicBezTo>
                <a:cubicBezTo>
                  <a:pt x="379682" y="3189512"/>
                  <a:pt x="189791" y="3178490"/>
                  <a:pt x="2784" y="3218569"/>
                </a:cubicBezTo>
                <a:cubicBezTo>
                  <a:pt x="-17406" y="3223079"/>
                  <a:pt x="77299" y="3133400"/>
                  <a:pt x="122006" y="3122877"/>
                </a:cubicBezTo>
                <a:cubicBezTo>
                  <a:pt x="170561" y="3111856"/>
                  <a:pt x="230173" y="3119872"/>
                  <a:pt x="264786" y="3068269"/>
                </a:cubicBezTo>
                <a:cubicBezTo>
                  <a:pt x="203252" y="3055243"/>
                  <a:pt x="133065" y="3080292"/>
                  <a:pt x="72009" y="3039210"/>
                </a:cubicBezTo>
                <a:cubicBezTo>
                  <a:pt x="207578" y="2982597"/>
                  <a:pt x="342665" y="2984601"/>
                  <a:pt x="459485" y="2948028"/>
                </a:cubicBezTo>
                <a:cubicBezTo>
                  <a:pt x="470061" y="2880393"/>
                  <a:pt x="393143" y="2904941"/>
                  <a:pt x="365260" y="2866364"/>
                </a:cubicBezTo>
                <a:cubicBezTo>
                  <a:pt x="1245010" y="2800232"/>
                  <a:pt x="753697" y="2604840"/>
                  <a:pt x="607071" y="2498127"/>
                </a:cubicBezTo>
                <a:cubicBezTo>
                  <a:pt x="558036" y="2462556"/>
                  <a:pt x="1073387" y="2293717"/>
                  <a:pt x="1090213" y="2289209"/>
                </a:cubicBezTo>
                <a:cubicBezTo>
                  <a:pt x="1132999" y="2278688"/>
                  <a:pt x="1302700" y="2286203"/>
                  <a:pt x="1337313" y="2272676"/>
                </a:cubicBezTo>
                <a:cubicBezTo>
                  <a:pt x="1381541" y="2255643"/>
                  <a:pt x="1235395" y="2226083"/>
                  <a:pt x="1268086" y="2205541"/>
                </a:cubicBezTo>
                <a:cubicBezTo>
                  <a:pt x="1497398" y="2060752"/>
                  <a:pt x="1513743" y="1842815"/>
                  <a:pt x="1449324" y="1827285"/>
                </a:cubicBezTo>
                <a:cubicBezTo>
                  <a:pt x="1382502" y="1811252"/>
                  <a:pt x="1317121" y="1823778"/>
                  <a:pt x="1255107" y="1849829"/>
                </a:cubicBezTo>
                <a:cubicBezTo>
                  <a:pt x="1154152" y="1892415"/>
                  <a:pt x="455158" y="1831793"/>
                  <a:pt x="259497" y="1865862"/>
                </a:cubicBezTo>
                <a:cubicBezTo>
                  <a:pt x="229691" y="1870872"/>
                  <a:pt x="189311" y="1893417"/>
                  <a:pt x="160947" y="1851332"/>
                </a:cubicBezTo>
                <a:cubicBezTo>
                  <a:pt x="362377" y="1715060"/>
                  <a:pt x="621013" y="1754138"/>
                  <a:pt x="845998" y="1661453"/>
                </a:cubicBezTo>
                <a:cubicBezTo>
                  <a:pt x="757542" y="1597824"/>
                  <a:pt x="667645" y="1600832"/>
                  <a:pt x="575343" y="1610350"/>
                </a:cubicBezTo>
                <a:cubicBezTo>
                  <a:pt x="551306" y="1612855"/>
                  <a:pt x="518615" y="1616362"/>
                  <a:pt x="512846" y="1589809"/>
                </a:cubicBezTo>
                <a:cubicBezTo>
                  <a:pt x="505636" y="1556242"/>
                  <a:pt x="544576" y="1550229"/>
                  <a:pt x="570054" y="1536702"/>
                </a:cubicBezTo>
                <a:cubicBezTo>
                  <a:pt x="608994" y="1515660"/>
                  <a:pt x="666682" y="1540710"/>
                  <a:pt x="714276" y="1483095"/>
                </a:cubicBezTo>
                <a:cubicBezTo>
                  <a:pt x="570054" y="1496622"/>
                  <a:pt x="448428" y="1520170"/>
                  <a:pt x="321033" y="1560250"/>
                </a:cubicBezTo>
                <a:cubicBezTo>
                  <a:pt x="332089" y="1524679"/>
                  <a:pt x="370548" y="1508145"/>
                  <a:pt x="348915" y="1478587"/>
                </a:cubicBezTo>
                <a:cubicBezTo>
                  <a:pt x="332571" y="1456542"/>
                  <a:pt x="285939" y="1446021"/>
                  <a:pt x="309975" y="1404938"/>
                </a:cubicBezTo>
                <a:cubicBezTo>
                  <a:pt x="377759" y="1361351"/>
                  <a:pt x="473907" y="1372876"/>
                  <a:pt x="531595" y="1310249"/>
                </a:cubicBezTo>
                <a:cubicBezTo>
                  <a:pt x="613321" y="1221071"/>
                  <a:pt x="740236" y="1190509"/>
                  <a:pt x="840230" y="1125380"/>
                </a:cubicBezTo>
                <a:cubicBezTo>
                  <a:pt x="873400" y="1104337"/>
                  <a:pt x="1091175" y="1030690"/>
                  <a:pt x="1149825" y="1007142"/>
                </a:cubicBezTo>
                <a:cubicBezTo>
                  <a:pt x="1231551" y="974076"/>
                  <a:pt x="1324813" y="962553"/>
                  <a:pt x="1405096" y="901932"/>
                </a:cubicBezTo>
                <a:cubicBezTo>
                  <a:pt x="1326255" y="889406"/>
                  <a:pt x="1262318" y="946021"/>
                  <a:pt x="1167613" y="918465"/>
                </a:cubicBezTo>
                <a:cubicBezTo>
                  <a:pt x="1317602" y="859848"/>
                  <a:pt x="1455092" y="833294"/>
                  <a:pt x="1563740" y="752632"/>
                </a:cubicBezTo>
                <a:cubicBezTo>
                  <a:pt x="1577201" y="742613"/>
                  <a:pt x="1603642" y="745619"/>
                  <a:pt x="1623833" y="742112"/>
                </a:cubicBezTo>
                <a:cubicBezTo>
                  <a:pt x="1836317" y="706540"/>
                  <a:pt x="2049765" y="676480"/>
                  <a:pt x="2259848" y="624877"/>
                </a:cubicBezTo>
                <a:cubicBezTo>
                  <a:pt x="2307442" y="612853"/>
                  <a:pt x="2391570" y="609847"/>
                  <a:pt x="2382917" y="566761"/>
                </a:cubicBezTo>
                <a:cubicBezTo>
                  <a:pt x="2369937" y="502131"/>
                  <a:pt x="2291577" y="548223"/>
                  <a:pt x="2241099" y="554235"/>
                </a:cubicBezTo>
                <a:cubicBezTo>
                  <a:pt x="2084379" y="573775"/>
                  <a:pt x="1927659" y="607843"/>
                  <a:pt x="1768535" y="588806"/>
                </a:cubicBezTo>
                <a:cubicBezTo>
                  <a:pt x="1875738" y="564757"/>
                  <a:pt x="1982463" y="540207"/>
                  <a:pt x="2089668" y="516159"/>
                </a:cubicBezTo>
                <a:cubicBezTo>
                  <a:pt x="1966597" y="524676"/>
                  <a:pt x="1859394" y="468563"/>
                  <a:pt x="1739690" y="493614"/>
                </a:cubicBezTo>
                <a:cubicBezTo>
                  <a:pt x="1701230" y="501630"/>
                  <a:pt x="1660850" y="476079"/>
                  <a:pt x="1657003" y="436500"/>
                </a:cubicBezTo>
                <a:cubicBezTo>
                  <a:pt x="1652677" y="404937"/>
                  <a:pt x="1688732" y="390909"/>
                  <a:pt x="1716134" y="380889"/>
                </a:cubicBezTo>
                <a:cubicBezTo>
                  <a:pt x="1786322" y="355337"/>
                  <a:pt x="1842086" y="279687"/>
                  <a:pt x="1931986" y="319766"/>
                </a:cubicBezTo>
                <a:cubicBezTo>
                  <a:pt x="1988712" y="256640"/>
                  <a:pt x="2079091" y="246619"/>
                  <a:pt x="2152163" y="230087"/>
                </a:cubicBezTo>
                <a:cubicBezTo>
                  <a:pt x="2385321" y="177982"/>
                  <a:pt x="2621844" y="137401"/>
                  <a:pt x="2858367" y="102831"/>
                </a:cubicBezTo>
                <a:cubicBezTo>
                  <a:pt x="3013645" y="80286"/>
                  <a:pt x="3173731" y="89806"/>
                  <a:pt x="3327568" y="61248"/>
                </a:cubicBezTo>
                <a:cubicBezTo>
                  <a:pt x="3628510" y="5637"/>
                  <a:pt x="3927528" y="7141"/>
                  <a:pt x="4227028" y="1129"/>
                </a:cubicBezTo>
                <a:cubicBezTo>
                  <a:pt x="4296975" y="-249"/>
                  <a:pt x="4366742" y="-281"/>
                  <a:pt x="4436398" y="58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85071231-195E-19F7-5E5B-4A29D8F1927F}"/>
              </a:ext>
            </a:extLst>
          </p:cNvPr>
          <p:cNvSpPr>
            <a:spLocks noGrp="1"/>
          </p:cNvSpPr>
          <p:nvPr>
            <p:ph type="ctrTitle"/>
          </p:nvPr>
        </p:nvSpPr>
        <p:spPr>
          <a:xfrm>
            <a:off x="6096000" y="3657600"/>
            <a:ext cx="5257799" cy="1878144"/>
          </a:xfrm>
        </p:spPr>
        <p:txBody>
          <a:bodyPr anchor="b">
            <a:normAutofit/>
          </a:bodyPr>
          <a:lstStyle/>
          <a:p>
            <a:pPr algn="l"/>
            <a:r>
              <a:rPr lang="nl-NL"/>
              <a:t>Dijkversterking Groote Polder</a:t>
            </a:r>
          </a:p>
        </p:txBody>
      </p:sp>
      <p:sp>
        <p:nvSpPr>
          <p:cNvPr id="3" name="Ondertitel 2">
            <a:extLst>
              <a:ext uri="{FF2B5EF4-FFF2-40B4-BE49-F238E27FC236}">
                <a16:creationId xmlns:a16="http://schemas.microsoft.com/office/drawing/2014/main" id="{23057211-A1FF-46A3-4801-6A7CA821BD8D}"/>
              </a:ext>
            </a:extLst>
          </p:cNvPr>
          <p:cNvSpPr>
            <a:spLocks noGrp="1"/>
          </p:cNvSpPr>
          <p:nvPr>
            <p:ph type="subTitle" idx="1"/>
          </p:nvPr>
        </p:nvSpPr>
        <p:spPr>
          <a:xfrm>
            <a:off x="6095236" y="5592499"/>
            <a:ext cx="5249011" cy="646785"/>
          </a:xfrm>
        </p:spPr>
        <p:txBody>
          <a:bodyPr>
            <a:normAutofit/>
          </a:bodyPr>
          <a:lstStyle/>
          <a:p>
            <a:pPr algn="l">
              <a:lnSpc>
                <a:spcPct val="90000"/>
              </a:lnSpc>
            </a:pPr>
            <a:r>
              <a:rPr lang="nl-NL" sz="2200" dirty="0"/>
              <a:t>Startbijeenkomst 5 maart 2026</a:t>
            </a:r>
          </a:p>
        </p:txBody>
      </p:sp>
    </p:spTree>
    <p:extLst>
      <p:ext uri="{BB962C8B-B14F-4D97-AF65-F5344CB8AC3E}">
        <p14:creationId xmlns:p14="http://schemas.microsoft.com/office/powerpoint/2010/main" val="4084668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Tijdelijke aanduiding voor inhoud 4">
            <a:extLst>
              <a:ext uri="{FF2B5EF4-FFF2-40B4-BE49-F238E27FC236}">
                <a16:creationId xmlns:a16="http://schemas.microsoft.com/office/drawing/2014/main" id="{9A0E184C-71DA-65AE-FDA8-007446882DD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796" b="7796"/>
          <a:stretch/>
        </p:blipFill>
        <p:spPr>
          <a:xfrm>
            <a:off x="20" y="1282"/>
            <a:ext cx="12191980" cy="6856718"/>
          </a:xfrm>
          <a:prstGeom prst="rect">
            <a:avLst/>
          </a:prstGeom>
        </p:spPr>
      </p:pic>
      <p:sp>
        <p:nvSpPr>
          <p:cNvPr id="6" name="Tekstvak 5">
            <a:extLst>
              <a:ext uri="{FF2B5EF4-FFF2-40B4-BE49-F238E27FC236}">
                <a16:creationId xmlns:a16="http://schemas.microsoft.com/office/drawing/2014/main" id="{EA27B029-70A7-5301-26F9-2E4F4D3E9948}"/>
              </a:ext>
            </a:extLst>
          </p:cNvPr>
          <p:cNvSpPr txBox="1"/>
          <p:nvPr/>
        </p:nvSpPr>
        <p:spPr>
          <a:xfrm>
            <a:off x="87086" y="261257"/>
            <a:ext cx="1611085" cy="369332"/>
          </a:xfrm>
          <a:prstGeom prst="rect">
            <a:avLst/>
          </a:prstGeom>
          <a:solidFill>
            <a:schemeClr val="bg1"/>
          </a:solidFill>
        </p:spPr>
        <p:txBody>
          <a:bodyPr wrap="square" rtlCol="0">
            <a:spAutoFit/>
          </a:bodyPr>
          <a:lstStyle/>
          <a:p>
            <a:r>
              <a:rPr lang="nl-NL" dirty="0"/>
              <a:t>1200-1800</a:t>
            </a:r>
          </a:p>
        </p:txBody>
      </p:sp>
    </p:spTree>
    <p:extLst>
      <p:ext uri="{BB962C8B-B14F-4D97-AF65-F5344CB8AC3E}">
        <p14:creationId xmlns:p14="http://schemas.microsoft.com/office/powerpoint/2010/main" val="3082270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C4188-988F-F33D-AE48-67044A6719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21DA19-9E6E-54EE-9518-BAEB7D9E0DD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CF765B8-F8AF-FB1B-3003-E730660CB034}"/>
              </a:ext>
            </a:extLst>
          </p:cNvPr>
          <p:cNvSpPr>
            <a:spLocks noGrp="1"/>
          </p:cNvSpPr>
          <p:nvPr>
            <p:ph idx="1"/>
          </p:nvPr>
        </p:nvSpPr>
        <p:spPr/>
        <p:txBody>
          <a:bodyPr/>
          <a:lstStyle/>
          <a:p>
            <a:pPr marL="0" indent="0">
              <a:buNone/>
            </a:pPr>
            <a:endParaRPr lang="nl-NL" dirty="0"/>
          </a:p>
        </p:txBody>
      </p:sp>
      <p:sp>
        <p:nvSpPr>
          <p:cNvPr id="4" name="Tekstvak 3">
            <a:extLst>
              <a:ext uri="{FF2B5EF4-FFF2-40B4-BE49-F238E27FC236}">
                <a16:creationId xmlns:a16="http://schemas.microsoft.com/office/drawing/2014/main" id="{3A5EA444-EE5F-B1B3-EC4D-AE43BB8D473E}"/>
              </a:ext>
            </a:extLst>
          </p:cNvPr>
          <p:cNvSpPr txBox="1"/>
          <p:nvPr/>
        </p:nvSpPr>
        <p:spPr>
          <a:xfrm>
            <a:off x="87086" y="261257"/>
            <a:ext cx="1611085" cy="369332"/>
          </a:xfrm>
          <a:prstGeom prst="rect">
            <a:avLst/>
          </a:prstGeom>
          <a:solidFill>
            <a:schemeClr val="bg1"/>
          </a:solidFill>
        </p:spPr>
        <p:txBody>
          <a:bodyPr wrap="square" rtlCol="0">
            <a:spAutoFit/>
          </a:bodyPr>
          <a:lstStyle/>
          <a:p>
            <a:r>
              <a:rPr lang="nl-NL" dirty="0"/>
              <a:t>1800-1900</a:t>
            </a:r>
          </a:p>
        </p:txBody>
      </p:sp>
      <p:pic>
        <p:nvPicPr>
          <p:cNvPr id="7" name="Afbeelding 6">
            <a:extLst>
              <a:ext uri="{FF2B5EF4-FFF2-40B4-BE49-F238E27FC236}">
                <a16:creationId xmlns:a16="http://schemas.microsoft.com/office/drawing/2014/main" id="{DFD6B77B-EA25-7A1F-CC6E-3C9B2DB681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583" y="522022"/>
            <a:ext cx="12120833" cy="5813956"/>
          </a:xfrm>
          <a:prstGeom prst="rect">
            <a:avLst/>
          </a:prstGeom>
        </p:spPr>
      </p:pic>
    </p:spTree>
    <p:extLst>
      <p:ext uri="{BB962C8B-B14F-4D97-AF65-F5344CB8AC3E}">
        <p14:creationId xmlns:p14="http://schemas.microsoft.com/office/powerpoint/2010/main" val="3032650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79F75-7476-8CA5-EECC-9CD6BAEA13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D672C0-86F9-150F-35CA-39BA8EABF67C}"/>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09714222-B3C9-87D2-2C89-D451BDD49F9B}"/>
              </a:ext>
            </a:extLst>
          </p:cNvPr>
          <p:cNvSpPr>
            <a:spLocks noGrp="1"/>
          </p:cNvSpPr>
          <p:nvPr>
            <p:ph idx="1"/>
          </p:nvPr>
        </p:nvSpPr>
        <p:spPr/>
        <p:txBody>
          <a:bodyPr/>
          <a:lstStyle/>
          <a:p>
            <a:pPr marL="0" indent="0">
              <a:buNone/>
            </a:pPr>
            <a:endParaRPr lang="nl-NL" dirty="0"/>
          </a:p>
        </p:txBody>
      </p:sp>
      <p:sp>
        <p:nvSpPr>
          <p:cNvPr id="4" name="Tekstvak 3">
            <a:extLst>
              <a:ext uri="{FF2B5EF4-FFF2-40B4-BE49-F238E27FC236}">
                <a16:creationId xmlns:a16="http://schemas.microsoft.com/office/drawing/2014/main" id="{84A23C32-EEC6-265F-54F9-DCCF0EEB8A87}"/>
              </a:ext>
            </a:extLst>
          </p:cNvPr>
          <p:cNvSpPr txBox="1"/>
          <p:nvPr/>
        </p:nvSpPr>
        <p:spPr>
          <a:xfrm>
            <a:off x="87086" y="261257"/>
            <a:ext cx="1611085" cy="369332"/>
          </a:xfrm>
          <a:prstGeom prst="rect">
            <a:avLst/>
          </a:prstGeom>
          <a:solidFill>
            <a:schemeClr val="bg1"/>
          </a:solidFill>
        </p:spPr>
        <p:txBody>
          <a:bodyPr wrap="square" rtlCol="0">
            <a:spAutoFit/>
          </a:bodyPr>
          <a:lstStyle/>
          <a:p>
            <a:r>
              <a:rPr lang="nl-NL" dirty="0"/>
              <a:t>1800-1900</a:t>
            </a:r>
          </a:p>
        </p:txBody>
      </p:sp>
      <p:pic>
        <p:nvPicPr>
          <p:cNvPr id="7" name="Afbeelding 6">
            <a:extLst>
              <a:ext uri="{FF2B5EF4-FFF2-40B4-BE49-F238E27FC236}">
                <a16:creationId xmlns:a16="http://schemas.microsoft.com/office/drawing/2014/main" id="{617B0DBB-40AC-236F-EA68-B51A472B843B}"/>
              </a:ext>
            </a:extLst>
          </p:cNvPr>
          <p:cNvPicPr>
            <a:picLocks noChangeAspect="1"/>
          </p:cNvPicPr>
          <p:nvPr/>
        </p:nvPicPr>
        <p:blipFill>
          <a:blip r:embed="rId3"/>
          <a:stretch>
            <a:fillRect/>
          </a:stretch>
        </p:blipFill>
        <p:spPr>
          <a:xfrm>
            <a:off x="0" y="522022"/>
            <a:ext cx="12192000" cy="5813956"/>
          </a:xfrm>
          <a:prstGeom prst="rect">
            <a:avLst/>
          </a:prstGeom>
        </p:spPr>
      </p:pic>
    </p:spTree>
    <p:extLst>
      <p:ext uri="{BB962C8B-B14F-4D97-AF65-F5344CB8AC3E}">
        <p14:creationId xmlns:p14="http://schemas.microsoft.com/office/powerpoint/2010/main" val="1609812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DE36F-235D-F952-7AE3-E0E0F69D136B}"/>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35BF2E33-8148-2DAE-50BD-80A0AD4B13BC}"/>
              </a:ext>
            </a:extLst>
          </p:cNvPr>
          <p:cNvSpPr txBox="1"/>
          <p:nvPr/>
        </p:nvSpPr>
        <p:spPr>
          <a:xfrm>
            <a:off x="87086" y="261257"/>
            <a:ext cx="1611085" cy="369332"/>
          </a:xfrm>
          <a:prstGeom prst="rect">
            <a:avLst/>
          </a:prstGeom>
          <a:solidFill>
            <a:schemeClr val="bg1"/>
          </a:solidFill>
        </p:spPr>
        <p:txBody>
          <a:bodyPr wrap="square" rtlCol="0">
            <a:spAutoFit/>
          </a:bodyPr>
          <a:lstStyle/>
          <a:p>
            <a:r>
              <a:rPr lang="nl-NL" dirty="0"/>
              <a:t>1900-2000</a:t>
            </a:r>
          </a:p>
        </p:txBody>
      </p:sp>
      <p:pic>
        <p:nvPicPr>
          <p:cNvPr id="1026" name="Picture 2">
            <a:extLst>
              <a:ext uri="{FF2B5EF4-FFF2-40B4-BE49-F238E27FC236}">
                <a16:creationId xmlns:a16="http://schemas.microsoft.com/office/drawing/2014/main" id="{EED2BF36-C63E-915E-7E22-B4E0DAB51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27" y="524168"/>
            <a:ext cx="6255067" cy="62846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9C478DB8-EDAD-1973-8051-8E575AA39C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096000" y="1485900"/>
            <a:ext cx="5317009"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F5A74305-D62B-B5F7-3821-6AE2A8238ECF}"/>
              </a:ext>
            </a:extLst>
          </p:cNvPr>
          <p:cNvSpPr txBox="1"/>
          <p:nvPr/>
        </p:nvSpPr>
        <p:spPr>
          <a:xfrm>
            <a:off x="6096000" y="5372100"/>
            <a:ext cx="5657385" cy="415498"/>
          </a:xfrm>
          <a:prstGeom prst="rect">
            <a:avLst/>
          </a:prstGeom>
          <a:noFill/>
        </p:spPr>
        <p:txBody>
          <a:bodyPr wrap="square" rtlCol="0">
            <a:spAutoFit/>
          </a:bodyPr>
          <a:lstStyle/>
          <a:p>
            <a:r>
              <a:rPr lang="nl-NL" sz="1050" i="1" dirty="0"/>
              <a:t>Kaart overstromingsgebied 1953. Bron: </a:t>
            </a:r>
            <a:r>
              <a:rPr lang="nl-NL" sz="1050" dirty="0">
                <a:hlinkClick r:id="rId5"/>
              </a:rPr>
              <a:t>Watersnoodramp 1953: CBS brengt schade in kaart | CBS</a:t>
            </a:r>
            <a:r>
              <a:rPr lang="nl-NL" sz="1050" i="1" dirty="0"/>
              <a:t> </a:t>
            </a:r>
          </a:p>
        </p:txBody>
      </p:sp>
    </p:spTree>
    <p:extLst>
      <p:ext uri="{BB962C8B-B14F-4D97-AF65-F5344CB8AC3E}">
        <p14:creationId xmlns:p14="http://schemas.microsoft.com/office/powerpoint/2010/main" val="208862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D4135-F94E-937E-5641-92074EEDD447}"/>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296C878D-CFC8-9117-DAC5-1961E2D347E8}"/>
              </a:ext>
            </a:extLst>
          </p:cNvPr>
          <p:cNvSpPr txBox="1"/>
          <p:nvPr/>
        </p:nvSpPr>
        <p:spPr>
          <a:xfrm>
            <a:off x="87086" y="261257"/>
            <a:ext cx="1611085" cy="369332"/>
          </a:xfrm>
          <a:prstGeom prst="rect">
            <a:avLst/>
          </a:prstGeom>
          <a:solidFill>
            <a:schemeClr val="bg1"/>
          </a:solidFill>
        </p:spPr>
        <p:txBody>
          <a:bodyPr wrap="square" rtlCol="0">
            <a:spAutoFit/>
          </a:bodyPr>
          <a:lstStyle/>
          <a:p>
            <a:r>
              <a:rPr lang="nl-NL" dirty="0"/>
              <a:t>1900-2000</a:t>
            </a:r>
          </a:p>
        </p:txBody>
      </p:sp>
      <p:pic>
        <p:nvPicPr>
          <p:cNvPr id="1026" name="Picture 2">
            <a:extLst>
              <a:ext uri="{FF2B5EF4-FFF2-40B4-BE49-F238E27FC236}">
                <a16:creationId xmlns:a16="http://schemas.microsoft.com/office/drawing/2014/main" id="{35B3B867-7482-C3CD-43F8-024BBE083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27" y="524168"/>
            <a:ext cx="6255067" cy="62846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
            <a:extLst>
              <a:ext uri="{FF2B5EF4-FFF2-40B4-BE49-F238E27FC236}">
                <a16:creationId xmlns:a16="http://schemas.microsoft.com/office/drawing/2014/main" id="{B67FC9EA-A632-60EE-35A0-519AA69D7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85900"/>
            <a:ext cx="5819775"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0B0B19E0-45E6-00C1-48D7-ACED75AF6C73}"/>
              </a:ext>
            </a:extLst>
          </p:cNvPr>
          <p:cNvSpPr txBox="1"/>
          <p:nvPr/>
        </p:nvSpPr>
        <p:spPr>
          <a:xfrm>
            <a:off x="6096000" y="5372100"/>
            <a:ext cx="5657385" cy="253916"/>
          </a:xfrm>
          <a:prstGeom prst="rect">
            <a:avLst/>
          </a:prstGeom>
          <a:noFill/>
        </p:spPr>
        <p:txBody>
          <a:bodyPr wrap="square" rtlCol="0">
            <a:spAutoFit/>
          </a:bodyPr>
          <a:lstStyle/>
          <a:p>
            <a:r>
              <a:rPr lang="nl-NL" sz="1050" i="1" dirty="0"/>
              <a:t>Dijkversterking anno 1960.  Bron: www.oosterhoek.com</a:t>
            </a:r>
          </a:p>
        </p:txBody>
      </p:sp>
    </p:spTree>
    <p:extLst>
      <p:ext uri="{BB962C8B-B14F-4D97-AF65-F5344CB8AC3E}">
        <p14:creationId xmlns:p14="http://schemas.microsoft.com/office/powerpoint/2010/main" val="981568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5F21C-D0B8-F2B7-FD92-5DDF284EB3F0}"/>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63F46E16-D789-41BB-5EF8-4C81DAA255BF}"/>
              </a:ext>
            </a:extLst>
          </p:cNvPr>
          <p:cNvPicPr>
            <a:picLocks noChangeAspect="1"/>
          </p:cNvPicPr>
          <p:nvPr/>
        </p:nvPicPr>
        <p:blipFill>
          <a:blip r:embed="rId3"/>
          <a:stretch>
            <a:fillRect/>
          </a:stretch>
        </p:blipFill>
        <p:spPr>
          <a:xfrm>
            <a:off x="0" y="566156"/>
            <a:ext cx="12192000" cy="5874968"/>
          </a:xfrm>
          <a:prstGeom prst="rect">
            <a:avLst/>
          </a:prstGeom>
        </p:spPr>
      </p:pic>
    </p:spTree>
    <p:extLst>
      <p:ext uri="{BB962C8B-B14F-4D97-AF65-F5344CB8AC3E}">
        <p14:creationId xmlns:p14="http://schemas.microsoft.com/office/powerpoint/2010/main" val="3565552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B06FB-22FD-CEC4-2F9F-785AFE83858C}"/>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F3D96965-B1E9-3D43-E8BF-CFA294E84B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359880"/>
            <a:ext cx="12192000" cy="4287520"/>
          </a:xfrm>
          <a:prstGeom prst="rect">
            <a:avLst/>
          </a:prstGeom>
        </p:spPr>
      </p:pic>
      <p:sp>
        <p:nvSpPr>
          <p:cNvPr id="2" name="Titel 22">
            <a:extLst>
              <a:ext uri="{FF2B5EF4-FFF2-40B4-BE49-F238E27FC236}">
                <a16:creationId xmlns:a16="http://schemas.microsoft.com/office/drawing/2014/main" id="{0BF0470D-8F69-FE02-B26C-3D52A4B93EDB}"/>
              </a:ext>
            </a:extLst>
          </p:cNvPr>
          <p:cNvSpPr>
            <a:spLocks noGrp="1"/>
          </p:cNvSpPr>
          <p:nvPr>
            <p:ph type="title"/>
          </p:nvPr>
        </p:nvSpPr>
        <p:spPr>
          <a:xfrm>
            <a:off x="731838" y="389731"/>
            <a:ext cx="10515600" cy="662782"/>
          </a:xfrm>
          <a:prstGeom prst="rect">
            <a:avLst/>
          </a:prstGeom>
        </p:spPr>
        <p:txBody>
          <a:bodyPr>
            <a:normAutofit fontScale="90000"/>
          </a:bodyPr>
          <a:lstStyle/>
          <a:p>
            <a:pPr algn="l"/>
            <a:r>
              <a:rPr lang="nl-NL" dirty="0"/>
              <a:t>De Dijk – Waar hebben we het over?</a:t>
            </a:r>
          </a:p>
        </p:txBody>
      </p:sp>
    </p:spTree>
    <p:extLst>
      <p:ext uri="{BB962C8B-B14F-4D97-AF65-F5344CB8AC3E}">
        <p14:creationId xmlns:p14="http://schemas.microsoft.com/office/powerpoint/2010/main" val="2357824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Wanneer is een dijk veilig </a:t>
            </a:r>
          </a:p>
        </p:txBody>
      </p:sp>
      <p:sp>
        <p:nvSpPr>
          <p:cNvPr id="4" name="Rechthoek 3"/>
          <p:cNvSpPr/>
          <p:nvPr/>
        </p:nvSpPr>
        <p:spPr>
          <a:xfrm>
            <a:off x="590638" y="1340365"/>
            <a:ext cx="2913074" cy="4793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200"/>
          </a:p>
        </p:txBody>
      </p:sp>
      <p:pic>
        <p:nvPicPr>
          <p:cNvPr id="5" name="Afbeelding 2" descr="Dronebeelden tonen wateroverlast in Arcen | NO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03712" y="1340766"/>
            <a:ext cx="8521904" cy="479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p:nvSpPr>
        <p:spPr>
          <a:xfrm>
            <a:off x="666560" y="1332622"/>
            <a:ext cx="2759968" cy="3539430"/>
          </a:xfrm>
          <a:prstGeom prst="rect">
            <a:avLst/>
          </a:prstGeom>
        </p:spPr>
        <p:txBody>
          <a:bodyPr wrap="square">
            <a:spAutoFit/>
          </a:bodyPr>
          <a:lstStyle/>
          <a:p>
            <a:r>
              <a:rPr lang="nl-NL" sz="1400" dirty="0">
                <a:solidFill>
                  <a:schemeClr val="bg1"/>
                </a:solidFill>
              </a:rPr>
              <a:t>Een dijk is voldoende veilig als de kans op overstroming kleiner is dan de wettelijke </a:t>
            </a:r>
            <a:r>
              <a:rPr lang="nl-NL" sz="1400" b="1" dirty="0">
                <a:solidFill>
                  <a:schemeClr val="bg1"/>
                </a:solidFill>
              </a:rPr>
              <a:t>normen</a:t>
            </a:r>
            <a:r>
              <a:rPr lang="nl-NL" sz="1400" dirty="0">
                <a:solidFill>
                  <a:schemeClr val="bg1"/>
                </a:solidFill>
              </a:rPr>
              <a:t>. </a:t>
            </a:r>
          </a:p>
          <a:p>
            <a:endParaRPr lang="nl-NL" sz="1400" dirty="0">
              <a:solidFill>
                <a:schemeClr val="bg1"/>
              </a:solidFill>
            </a:endParaRPr>
          </a:p>
          <a:p>
            <a:endParaRPr lang="nl-NL" sz="1400" dirty="0">
              <a:solidFill>
                <a:schemeClr val="bg1"/>
              </a:solidFill>
            </a:endParaRPr>
          </a:p>
          <a:p>
            <a:r>
              <a:rPr lang="nl-NL" sz="1400" dirty="0">
                <a:solidFill>
                  <a:schemeClr val="bg1"/>
                </a:solidFill>
              </a:rPr>
              <a:t>De dijk moet daarvoor een aantal uren lang heftige weersomstandigheden en watercondities kunnen weerstaan.</a:t>
            </a:r>
          </a:p>
          <a:p>
            <a:endParaRPr lang="nl-NL" sz="1400" dirty="0">
              <a:solidFill>
                <a:schemeClr val="bg1"/>
              </a:solidFill>
            </a:endParaRPr>
          </a:p>
          <a:p>
            <a:endParaRPr lang="nl-NL" sz="1400" dirty="0">
              <a:solidFill>
                <a:schemeClr val="bg1"/>
              </a:solidFill>
            </a:endParaRPr>
          </a:p>
          <a:p>
            <a:r>
              <a:rPr lang="nl-NL" sz="1400" dirty="0">
                <a:solidFill>
                  <a:schemeClr val="bg1"/>
                </a:solidFill>
              </a:rPr>
              <a:t>Denk aan heftige storm met golven die urenlang aan een stuk op de dijk beuken.</a:t>
            </a:r>
          </a:p>
        </p:txBody>
      </p:sp>
      <p:pic>
        <p:nvPicPr>
          <p:cNvPr id="7" name="Afbeelding 6">
            <a:extLst>
              <a:ext uri="{FF2B5EF4-FFF2-40B4-BE49-F238E27FC236}">
                <a16:creationId xmlns:a16="http://schemas.microsoft.com/office/drawing/2014/main" id="{F9EEA2F5-7543-6E4E-8918-B93E1736CF53}"/>
              </a:ext>
            </a:extLst>
          </p:cNvPr>
          <p:cNvPicPr>
            <a:picLocks noChangeAspect="1"/>
          </p:cNvPicPr>
          <p:nvPr/>
        </p:nvPicPr>
        <p:blipFill>
          <a:blip r:embed="rId4">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spTree>
    <p:extLst>
      <p:ext uri="{BB962C8B-B14F-4D97-AF65-F5344CB8AC3E}">
        <p14:creationId xmlns:p14="http://schemas.microsoft.com/office/powerpoint/2010/main" val="1367283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a:t>Wanneer is een dijk veilig </a:t>
            </a:r>
          </a:p>
        </p:txBody>
      </p:sp>
      <p:sp>
        <p:nvSpPr>
          <p:cNvPr id="3" name="Tijdelijke aanduiding voor inhoud 2"/>
          <p:cNvSpPr>
            <a:spLocks noGrp="1"/>
          </p:cNvSpPr>
          <p:nvPr>
            <p:ph idx="1"/>
          </p:nvPr>
        </p:nvSpPr>
        <p:spPr/>
        <p:txBody>
          <a:bodyPr/>
          <a:lstStyle/>
          <a:p>
            <a:endParaRPr lang="nl-NL" dirty="0"/>
          </a:p>
        </p:txBody>
      </p:sp>
      <p:sp>
        <p:nvSpPr>
          <p:cNvPr id="4" name="Rechthoek 3"/>
          <p:cNvSpPr/>
          <p:nvPr/>
        </p:nvSpPr>
        <p:spPr>
          <a:xfrm>
            <a:off x="590638" y="1340365"/>
            <a:ext cx="2913074" cy="4793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200"/>
          </a:p>
        </p:txBody>
      </p:sp>
      <p:sp>
        <p:nvSpPr>
          <p:cNvPr id="6" name="Tekstvak 5"/>
          <p:cNvSpPr txBox="1"/>
          <p:nvPr/>
        </p:nvSpPr>
        <p:spPr>
          <a:xfrm>
            <a:off x="609600" y="1417638"/>
            <a:ext cx="2894112" cy="1384995"/>
          </a:xfrm>
          <a:prstGeom prst="rect">
            <a:avLst/>
          </a:prstGeom>
          <a:noFill/>
        </p:spPr>
        <p:txBody>
          <a:bodyPr wrap="square" rtlCol="0">
            <a:spAutoFit/>
          </a:bodyPr>
          <a:lstStyle/>
          <a:p>
            <a:pPr lvl="0"/>
            <a:r>
              <a:rPr lang="nl-NL" sz="1400" dirty="0">
                <a:solidFill>
                  <a:schemeClr val="bg1"/>
                </a:solidFill>
              </a:rPr>
              <a:t>Risico’s nemen toe in de toekomst</a:t>
            </a:r>
          </a:p>
          <a:p>
            <a:pPr lvl="0"/>
            <a:endParaRPr lang="nl-NL" sz="1400" dirty="0">
              <a:solidFill>
                <a:schemeClr val="bg1"/>
              </a:solidFill>
            </a:endParaRPr>
          </a:p>
          <a:p>
            <a:pPr lvl="0"/>
            <a:endParaRPr lang="nl-NL" sz="1400" dirty="0">
              <a:solidFill>
                <a:schemeClr val="bg1"/>
              </a:solidFill>
            </a:endParaRPr>
          </a:p>
          <a:p>
            <a:pPr lvl="0"/>
            <a:r>
              <a:rPr lang="nl-NL" sz="1400" dirty="0">
                <a:solidFill>
                  <a:schemeClr val="bg1"/>
                </a:solidFill>
              </a:rPr>
              <a:t>Elke 12 jaar keuring. Onvoldoende? -&gt; Versterking</a:t>
            </a:r>
          </a:p>
        </p:txBody>
      </p:sp>
      <p:sp>
        <p:nvSpPr>
          <p:cNvPr id="8" name="Rechthoek 7"/>
          <p:cNvSpPr/>
          <p:nvPr/>
        </p:nvSpPr>
        <p:spPr>
          <a:xfrm>
            <a:off x="4007768" y="1332593"/>
            <a:ext cx="2088232" cy="716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F9EEA2F5-7543-6E4E-8918-B93E1736CF53}"/>
              </a:ext>
            </a:extLst>
          </p:cNvPr>
          <p:cNvPicPr>
            <a:picLocks noChangeAspect="1"/>
          </p:cNvPicPr>
          <p:nvPr/>
        </p:nvPicPr>
        <p:blipFill>
          <a:blip r:embed="rId3">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pic>
        <p:nvPicPr>
          <p:cNvPr id="1026" name="Picture 2">
            <a:extLst>
              <a:ext uri="{FF2B5EF4-FFF2-40B4-BE49-F238E27FC236}">
                <a16:creationId xmlns:a16="http://schemas.microsoft.com/office/drawing/2014/main" id="{72940467-7665-0EA0-9579-3E2B53026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711" y="1332593"/>
            <a:ext cx="7053519" cy="4801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707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7FDE7-D411-C844-2894-DD9B658917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B59034-7BA4-1462-9151-2B837D034055}"/>
              </a:ext>
            </a:extLst>
          </p:cNvPr>
          <p:cNvSpPr>
            <a:spLocks noGrp="1"/>
          </p:cNvSpPr>
          <p:nvPr>
            <p:ph type="title"/>
          </p:nvPr>
        </p:nvSpPr>
        <p:spPr/>
        <p:txBody>
          <a:bodyPr/>
          <a:lstStyle/>
          <a:p>
            <a:pPr algn="l"/>
            <a:r>
              <a:rPr lang="nl-NL" dirty="0"/>
              <a:t>Hoe kan een dijk kapot gaan?</a:t>
            </a:r>
          </a:p>
        </p:txBody>
      </p:sp>
      <p:pic>
        <p:nvPicPr>
          <p:cNvPr id="10" name="Tijdelijke aanduiding voor inhoud 9">
            <a:extLst>
              <a:ext uri="{FF2B5EF4-FFF2-40B4-BE49-F238E27FC236}">
                <a16:creationId xmlns:a16="http://schemas.microsoft.com/office/drawing/2014/main" id="{08C8C16E-8829-9BDA-75F1-FBA7C61F6C0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553" b="54941"/>
          <a:stretch>
            <a:fillRect/>
          </a:stretch>
        </p:blipFill>
        <p:spPr>
          <a:xfrm>
            <a:off x="1910" y="1268412"/>
            <a:ext cx="5602600" cy="4572318"/>
          </a:xfrm>
          <a:prstGeom prst="rect">
            <a:avLst/>
          </a:prstGeom>
        </p:spPr>
      </p:pic>
      <p:pic>
        <p:nvPicPr>
          <p:cNvPr id="9" name="Afbeelding 8">
            <a:extLst>
              <a:ext uri="{FF2B5EF4-FFF2-40B4-BE49-F238E27FC236}">
                <a16:creationId xmlns:a16="http://schemas.microsoft.com/office/drawing/2014/main" id="{AF114025-41A8-2D51-DF94-53937F1F4EB8}"/>
              </a:ext>
            </a:extLst>
          </p:cNvPr>
          <p:cNvPicPr>
            <a:picLocks noChangeAspect="1"/>
          </p:cNvPicPr>
          <p:nvPr/>
        </p:nvPicPr>
        <p:blipFill>
          <a:blip r:embed="rId4">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pic>
        <p:nvPicPr>
          <p:cNvPr id="11" name="Tijdelijke aanduiding voor inhoud 9">
            <a:extLst>
              <a:ext uri="{FF2B5EF4-FFF2-40B4-BE49-F238E27FC236}">
                <a16:creationId xmlns:a16="http://schemas.microsoft.com/office/drawing/2014/main" id="{AFD03D73-0F23-3898-5EBE-B11C8DDE04BF}"/>
              </a:ext>
            </a:extLst>
          </p:cNvPr>
          <p:cNvPicPr>
            <a:picLocks noChangeAspect="1"/>
          </p:cNvPicPr>
          <p:nvPr/>
        </p:nvPicPr>
        <p:blipFill>
          <a:blip r:embed="rId3">
            <a:extLst>
              <a:ext uri="{28A0092B-C50C-407E-A947-70E740481C1C}">
                <a14:useLocalDpi xmlns:a14="http://schemas.microsoft.com/office/drawing/2010/main" val="0"/>
              </a:ext>
            </a:extLst>
          </a:blip>
          <a:srcRect t="54488" b="33750"/>
          <a:stretch>
            <a:fillRect/>
          </a:stretch>
        </p:blipFill>
        <p:spPr>
          <a:xfrm>
            <a:off x="5604510" y="1149382"/>
            <a:ext cx="6610608" cy="1492846"/>
          </a:xfrm>
          <a:prstGeom prst="rect">
            <a:avLst/>
          </a:prstGeom>
        </p:spPr>
      </p:pic>
      <p:pic>
        <p:nvPicPr>
          <p:cNvPr id="4" name="Tijdelijke aanduiding voor inhoud 9">
            <a:extLst>
              <a:ext uri="{FF2B5EF4-FFF2-40B4-BE49-F238E27FC236}">
                <a16:creationId xmlns:a16="http://schemas.microsoft.com/office/drawing/2014/main" id="{2261FD35-AB3A-C633-9B7E-ACD782EC8953}"/>
              </a:ext>
            </a:extLst>
          </p:cNvPr>
          <p:cNvPicPr>
            <a:picLocks noChangeAspect="1"/>
          </p:cNvPicPr>
          <p:nvPr/>
        </p:nvPicPr>
        <p:blipFill>
          <a:blip r:embed="rId3">
            <a:extLst>
              <a:ext uri="{28A0092B-C50C-407E-A947-70E740481C1C}">
                <a14:useLocalDpi xmlns:a14="http://schemas.microsoft.com/office/drawing/2010/main" val="0"/>
              </a:ext>
            </a:extLst>
          </a:blip>
          <a:srcRect l="517" t="77392" r="914" b="4232"/>
          <a:stretch>
            <a:fillRect/>
          </a:stretch>
        </p:blipFill>
        <p:spPr>
          <a:xfrm>
            <a:off x="5760719" y="3586448"/>
            <a:ext cx="6515991" cy="2332388"/>
          </a:xfrm>
          <a:prstGeom prst="rect">
            <a:avLst/>
          </a:prstGeom>
        </p:spPr>
      </p:pic>
      <p:sp>
        <p:nvSpPr>
          <p:cNvPr id="3" name="Rechthoek 2">
            <a:extLst>
              <a:ext uri="{FF2B5EF4-FFF2-40B4-BE49-F238E27FC236}">
                <a16:creationId xmlns:a16="http://schemas.microsoft.com/office/drawing/2014/main" id="{E7290D73-9009-6AE9-3041-235117DE37CF}"/>
              </a:ext>
            </a:extLst>
          </p:cNvPr>
          <p:cNvSpPr/>
          <p:nvPr/>
        </p:nvSpPr>
        <p:spPr>
          <a:xfrm>
            <a:off x="-243840" y="2432978"/>
            <a:ext cx="12582144" cy="14928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DEEA065F-E977-3502-51EC-4C9FE78BE1A3}"/>
              </a:ext>
            </a:extLst>
          </p:cNvPr>
          <p:cNvSpPr/>
          <p:nvPr/>
        </p:nvSpPr>
        <p:spPr>
          <a:xfrm>
            <a:off x="-195072" y="5209420"/>
            <a:ext cx="12582144" cy="844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54094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031F16-BED9-9DC9-3F46-9009C8F7062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buitenshuis, gras, boom, hemel&#10;&#10;Door AI gegenereerde inhoud is mogelijk onjuist.">
            <a:extLst>
              <a:ext uri="{FF2B5EF4-FFF2-40B4-BE49-F238E27FC236}">
                <a16:creationId xmlns:a16="http://schemas.microsoft.com/office/drawing/2014/main" id="{60C5D714-D0C5-4C9D-F089-4722F2231FC4}"/>
              </a:ext>
            </a:extLst>
          </p:cNvPr>
          <p:cNvPicPr>
            <a:picLocks noChangeAspect="1"/>
          </p:cNvPicPr>
          <p:nvPr/>
        </p:nvPicPr>
        <p:blipFill>
          <a:blip r:embed="rId2" cstate="print">
            <a:extLst>
              <a:ext uri="{28A0092B-C50C-407E-A947-70E740481C1C}">
                <a14:useLocalDpi xmlns:a14="http://schemas.microsoft.com/office/drawing/2010/main"/>
              </a:ext>
            </a:extLst>
          </a:blip>
          <a:srcRect l="726" r="5156" b="-1"/>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D7BD40E3-DDA7-7DDB-3EF7-D70D7B6EBE54}"/>
              </a:ext>
            </a:extLst>
          </p:cNvPr>
          <p:cNvSpPr>
            <a:spLocks noGrp="1"/>
          </p:cNvSpPr>
          <p:nvPr>
            <p:ph type="title"/>
          </p:nvPr>
        </p:nvSpPr>
        <p:spPr>
          <a:xfrm>
            <a:off x="8147983" y="625412"/>
            <a:ext cx="3822189" cy="1899912"/>
          </a:xfrm>
        </p:spPr>
        <p:txBody>
          <a:bodyPr>
            <a:normAutofit/>
          </a:bodyPr>
          <a:lstStyle/>
          <a:p>
            <a:pPr algn="l"/>
            <a:r>
              <a:rPr lang="nl-NL" sz="4000" dirty="0"/>
              <a:t>Opening en welkom</a:t>
            </a:r>
          </a:p>
        </p:txBody>
      </p:sp>
      <p:sp>
        <p:nvSpPr>
          <p:cNvPr id="3" name="Tijdelijke aanduiding voor inhoud 2">
            <a:extLst>
              <a:ext uri="{FF2B5EF4-FFF2-40B4-BE49-F238E27FC236}">
                <a16:creationId xmlns:a16="http://schemas.microsoft.com/office/drawing/2014/main" id="{AD620EC5-4405-8489-93C0-24A092990305}"/>
              </a:ext>
            </a:extLst>
          </p:cNvPr>
          <p:cNvSpPr>
            <a:spLocks noGrp="1"/>
          </p:cNvSpPr>
          <p:nvPr>
            <p:ph idx="1"/>
          </p:nvPr>
        </p:nvSpPr>
        <p:spPr>
          <a:xfrm>
            <a:off x="8147983" y="2820281"/>
            <a:ext cx="4044017" cy="3742762"/>
          </a:xfrm>
        </p:spPr>
        <p:txBody>
          <a:bodyPr>
            <a:normAutofit/>
          </a:bodyPr>
          <a:lstStyle/>
          <a:p>
            <a:pPr marL="0" indent="0">
              <a:buNone/>
            </a:pPr>
            <a:r>
              <a:rPr lang="nl-NL" sz="2000" u="sng" dirty="0"/>
              <a:t>Hans </a:t>
            </a:r>
            <a:r>
              <a:rPr lang="nl-NL" sz="2000" u="sng" dirty="0" err="1"/>
              <a:t>Danel</a:t>
            </a:r>
            <a:r>
              <a:rPr lang="nl-NL" sz="2000" u="sng" dirty="0"/>
              <a:t> </a:t>
            </a:r>
            <a:r>
              <a:rPr lang="nl-NL" sz="2000" dirty="0"/>
              <a:t>– gemeente Eemsdelta</a:t>
            </a:r>
          </a:p>
          <a:p>
            <a:pPr marL="0" indent="0">
              <a:buNone/>
            </a:pPr>
            <a:r>
              <a:rPr lang="nl-NL" sz="2000" u="sng" dirty="0"/>
              <a:t>Jan Menninga </a:t>
            </a:r>
            <a:r>
              <a:rPr lang="nl-NL" sz="2000" dirty="0"/>
              <a:t>– gemeente Eemsdelta</a:t>
            </a:r>
          </a:p>
          <a:p>
            <a:pPr marL="0" indent="0">
              <a:buNone/>
            </a:pPr>
            <a:r>
              <a:rPr lang="nl-NL" sz="2000" u="sng" dirty="0"/>
              <a:t>Martijn van </a:t>
            </a:r>
            <a:r>
              <a:rPr lang="nl-NL" sz="2000" u="sng" dirty="0" err="1"/>
              <a:t>Mensvoort</a:t>
            </a:r>
            <a:r>
              <a:rPr lang="nl-NL" sz="2000" dirty="0"/>
              <a:t> – waterschap Hunze en </a:t>
            </a:r>
            <a:r>
              <a:rPr lang="nl-NL" sz="2000" dirty="0" err="1"/>
              <a:t>Aa’s</a:t>
            </a:r>
            <a:endParaRPr lang="nl-NL" sz="2000" dirty="0"/>
          </a:p>
          <a:p>
            <a:pPr marL="0" indent="0">
              <a:buNone/>
            </a:pPr>
            <a:endParaRPr lang="nl-NL" sz="2000" dirty="0"/>
          </a:p>
        </p:txBody>
      </p:sp>
      <p:pic>
        <p:nvPicPr>
          <p:cNvPr id="5" name="Picture 4">
            <a:extLst>
              <a:ext uri="{FF2B5EF4-FFF2-40B4-BE49-F238E27FC236}">
                <a16:creationId xmlns:a16="http://schemas.microsoft.com/office/drawing/2014/main" id="{6F39C7D8-6CBA-3A70-CFC7-878E69D233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6467" y="5898346"/>
            <a:ext cx="1674909" cy="781356"/>
          </a:xfrm>
          <a:prstGeom prst="rect">
            <a:avLst/>
          </a:prstGeom>
        </p:spPr>
      </p:pic>
      <p:pic>
        <p:nvPicPr>
          <p:cNvPr id="1026" name="Picture 2" descr="Dit logo kiezen inwoners van nieuwe gemeente Eemsdelta - RTV Noord">
            <a:extLst>
              <a:ext uri="{FF2B5EF4-FFF2-40B4-BE49-F238E27FC236}">
                <a16:creationId xmlns:a16="http://schemas.microsoft.com/office/drawing/2014/main" id="{0F55B23E-7743-A87E-DC5D-C8209BA21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5622" y="5591903"/>
            <a:ext cx="1087799" cy="108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740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FB482-DA29-57B3-5DD4-B5AA84AF959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5F0FB17-4D6C-3435-D4C1-E5C097F3ECA0}"/>
              </a:ext>
            </a:extLst>
          </p:cNvPr>
          <p:cNvSpPr>
            <a:spLocks noGrp="1"/>
          </p:cNvSpPr>
          <p:nvPr>
            <p:ph type="title"/>
          </p:nvPr>
        </p:nvSpPr>
        <p:spPr/>
        <p:txBody>
          <a:bodyPr/>
          <a:lstStyle/>
          <a:p>
            <a:pPr algn="l"/>
            <a:r>
              <a:rPr lang="nl-NL" dirty="0"/>
              <a:t>Hoe kan een dijk kapot gaan?</a:t>
            </a:r>
          </a:p>
        </p:txBody>
      </p:sp>
      <p:pic>
        <p:nvPicPr>
          <p:cNvPr id="10" name="Tijdelijke aanduiding voor inhoud 9">
            <a:extLst>
              <a:ext uri="{FF2B5EF4-FFF2-40B4-BE49-F238E27FC236}">
                <a16:creationId xmlns:a16="http://schemas.microsoft.com/office/drawing/2014/main" id="{90583AC1-98BC-30E9-63A8-D9F86B1A0FC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553" b="54941"/>
          <a:stretch>
            <a:fillRect/>
          </a:stretch>
        </p:blipFill>
        <p:spPr>
          <a:xfrm>
            <a:off x="1910" y="1268412"/>
            <a:ext cx="5602600" cy="4572318"/>
          </a:xfrm>
          <a:prstGeom prst="rect">
            <a:avLst/>
          </a:prstGeom>
        </p:spPr>
      </p:pic>
      <p:pic>
        <p:nvPicPr>
          <p:cNvPr id="9" name="Afbeelding 8">
            <a:extLst>
              <a:ext uri="{FF2B5EF4-FFF2-40B4-BE49-F238E27FC236}">
                <a16:creationId xmlns:a16="http://schemas.microsoft.com/office/drawing/2014/main" id="{F5136C4F-813D-9742-75E9-49AAA2AE97BF}"/>
              </a:ext>
            </a:extLst>
          </p:cNvPr>
          <p:cNvPicPr>
            <a:picLocks noChangeAspect="1"/>
          </p:cNvPicPr>
          <p:nvPr/>
        </p:nvPicPr>
        <p:blipFill>
          <a:blip r:embed="rId4">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pic>
        <p:nvPicPr>
          <p:cNvPr id="11" name="Tijdelijke aanduiding voor inhoud 9">
            <a:extLst>
              <a:ext uri="{FF2B5EF4-FFF2-40B4-BE49-F238E27FC236}">
                <a16:creationId xmlns:a16="http://schemas.microsoft.com/office/drawing/2014/main" id="{59B2607F-4871-F7C3-AC8E-54D39E974890}"/>
              </a:ext>
            </a:extLst>
          </p:cNvPr>
          <p:cNvPicPr>
            <a:picLocks noChangeAspect="1"/>
          </p:cNvPicPr>
          <p:nvPr/>
        </p:nvPicPr>
        <p:blipFill>
          <a:blip r:embed="rId3">
            <a:extLst>
              <a:ext uri="{28A0092B-C50C-407E-A947-70E740481C1C}">
                <a14:useLocalDpi xmlns:a14="http://schemas.microsoft.com/office/drawing/2010/main" val="0"/>
              </a:ext>
            </a:extLst>
          </a:blip>
          <a:srcRect t="54488" b="33750"/>
          <a:stretch>
            <a:fillRect/>
          </a:stretch>
        </p:blipFill>
        <p:spPr>
          <a:xfrm>
            <a:off x="5604510" y="1149382"/>
            <a:ext cx="6610608" cy="1492846"/>
          </a:xfrm>
          <a:prstGeom prst="rect">
            <a:avLst/>
          </a:prstGeom>
        </p:spPr>
      </p:pic>
      <p:pic>
        <p:nvPicPr>
          <p:cNvPr id="4" name="Tijdelijke aanduiding voor inhoud 9">
            <a:extLst>
              <a:ext uri="{FF2B5EF4-FFF2-40B4-BE49-F238E27FC236}">
                <a16:creationId xmlns:a16="http://schemas.microsoft.com/office/drawing/2014/main" id="{9AE4FD01-BF8B-38FE-6BF3-CFF2E3DCB3DB}"/>
              </a:ext>
            </a:extLst>
          </p:cNvPr>
          <p:cNvPicPr>
            <a:picLocks noChangeAspect="1"/>
          </p:cNvPicPr>
          <p:nvPr/>
        </p:nvPicPr>
        <p:blipFill>
          <a:blip r:embed="rId3">
            <a:extLst>
              <a:ext uri="{28A0092B-C50C-407E-A947-70E740481C1C}">
                <a14:useLocalDpi xmlns:a14="http://schemas.microsoft.com/office/drawing/2010/main" val="0"/>
              </a:ext>
            </a:extLst>
          </a:blip>
          <a:srcRect l="517" t="77392" r="914" b="4232"/>
          <a:stretch>
            <a:fillRect/>
          </a:stretch>
        </p:blipFill>
        <p:spPr>
          <a:xfrm>
            <a:off x="5760719" y="3586448"/>
            <a:ext cx="6515991" cy="2332388"/>
          </a:xfrm>
          <a:prstGeom prst="rect">
            <a:avLst/>
          </a:prstGeom>
        </p:spPr>
      </p:pic>
      <p:sp>
        <p:nvSpPr>
          <p:cNvPr id="3" name="Rechthoek 2">
            <a:extLst>
              <a:ext uri="{FF2B5EF4-FFF2-40B4-BE49-F238E27FC236}">
                <a16:creationId xmlns:a16="http://schemas.microsoft.com/office/drawing/2014/main" id="{EDB895AD-E8A5-B29B-5327-0C29BA55F1EB}"/>
              </a:ext>
            </a:extLst>
          </p:cNvPr>
          <p:cNvSpPr/>
          <p:nvPr/>
        </p:nvSpPr>
        <p:spPr>
          <a:xfrm>
            <a:off x="-243840" y="2432978"/>
            <a:ext cx="12582144" cy="14928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6E7F8BD9-70C9-60B9-2EF2-9A31F2264C18}"/>
              </a:ext>
            </a:extLst>
          </p:cNvPr>
          <p:cNvSpPr/>
          <p:nvPr/>
        </p:nvSpPr>
        <p:spPr>
          <a:xfrm>
            <a:off x="-195072" y="5209420"/>
            <a:ext cx="12582144" cy="844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8CA4F1BE-F7C5-1FE2-C095-CC7ACEC41AE2}"/>
              </a:ext>
            </a:extLst>
          </p:cNvPr>
          <p:cNvSpPr/>
          <p:nvPr/>
        </p:nvSpPr>
        <p:spPr>
          <a:xfrm>
            <a:off x="-195072" y="3168940"/>
            <a:ext cx="2909525" cy="2749896"/>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E42C8867-130E-7192-8706-31E0438A4777}"/>
              </a:ext>
            </a:extLst>
          </p:cNvPr>
          <p:cNvSpPr/>
          <p:nvPr/>
        </p:nvSpPr>
        <p:spPr>
          <a:xfrm>
            <a:off x="5604510" y="364442"/>
            <a:ext cx="2909525" cy="2749896"/>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D44C9355-A719-15B0-ADBC-5D55B213179B}"/>
              </a:ext>
            </a:extLst>
          </p:cNvPr>
          <p:cNvSpPr/>
          <p:nvPr/>
        </p:nvSpPr>
        <p:spPr>
          <a:xfrm>
            <a:off x="5604509" y="3158196"/>
            <a:ext cx="2909525" cy="2749896"/>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3D46D809-E26E-6167-CB0C-2A55EE0DFAB7}"/>
              </a:ext>
            </a:extLst>
          </p:cNvPr>
          <p:cNvSpPr/>
          <p:nvPr/>
        </p:nvSpPr>
        <p:spPr>
          <a:xfrm>
            <a:off x="8909814" y="328882"/>
            <a:ext cx="2909525" cy="2749896"/>
          </a:xfrm>
          <a:prstGeom prst="ellipse">
            <a:avLst/>
          </a:prstGeom>
          <a:noFill/>
          <a:ln w="5715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89CE18A2-CBC5-3ADC-13E4-42514A4C109F}"/>
              </a:ext>
            </a:extLst>
          </p:cNvPr>
          <p:cNvSpPr/>
          <p:nvPr/>
        </p:nvSpPr>
        <p:spPr>
          <a:xfrm>
            <a:off x="-112122" y="358213"/>
            <a:ext cx="2909525" cy="2749896"/>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61405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nl-NL" dirty="0"/>
              <a:t>Faalmechanisme: overlopen en overslag </a:t>
            </a:r>
          </a:p>
        </p:txBody>
      </p:sp>
      <p:pic>
        <p:nvPicPr>
          <p:cNvPr id="4" name="Afbeelding 3"/>
          <p:cNvPicPr>
            <a:picLocks noChangeAspect="1"/>
          </p:cNvPicPr>
          <p:nvPr/>
        </p:nvPicPr>
        <p:blipFill>
          <a:blip r:embed="rId3"/>
          <a:stretch>
            <a:fillRect/>
          </a:stretch>
        </p:blipFill>
        <p:spPr>
          <a:xfrm>
            <a:off x="0" y="1417638"/>
            <a:ext cx="12239754" cy="4347536"/>
          </a:xfrm>
          <a:prstGeom prst="rect">
            <a:avLst/>
          </a:prstGeom>
        </p:spPr>
      </p:pic>
      <p:pic>
        <p:nvPicPr>
          <p:cNvPr id="5" name="Afbeelding 4">
            <a:extLst>
              <a:ext uri="{FF2B5EF4-FFF2-40B4-BE49-F238E27FC236}">
                <a16:creationId xmlns:a16="http://schemas.microsoft.com/office/drawing/2014/main" id="{F9EEA2F5-7543-6E4E-8918-B93E1736CF53}"/>
              </a:ext>
            </a:extLst>
          </p:cNvPr>
          <p:cNvPicPr>
            <a:picLocks noChangeAspect="1"/>
          </p:cNvPicPr>
          <p:nvPr/>
        </p:nvPicPr>
        <p:blipFill>
          <a:blip r:embed="rId4">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spTree>
    <p:extLst>
      <p:ext uri="{BB962C8B-B14F-4D97-AF65-F5344CB8AC3E}">
        <p14:creationId xmlns:p14="http://schemas.microsoft.com/office/powerpoint/2010/main" val="1484052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Faalmechanisme: stabiliteit</a:t>
            </a:r>
          </a:p>
        </p:txBody>
      </p:sp>
      <p:pic>
        <p:nvPicPr>
          <p:cNvPr id="4" name="Afbeelding 3"/>
          <p:cNvPicPr>
            <a:picLocks noChangeAspect="1"/>
          </p:cNvPicPr>
          <p:nvPr/>
        </p:nvPicPr>
        <p:blipFill>
          <a:blip r:embed="rId3"/>
          <a:stretch>
            <a:fillRect/>
          </a:stretch>
        </p:blipFill>
        <p:spPr>
          <a:xfrm>
            <a:off x="45617" y="1417638"/>
            <a:ext cx="12146383" cy="4551011"/>
          </a:xfrm>
          <a:prstGeom prst="rect">
            <a:avLst/>
          </a:prstGeom>
        </p:spPr>
      </p:pic>
      <p:pic>
        <p:nvPicPr>
          <p:cNvPr id="3" name="Afbeelding 2">
            <a:extLst>
              <a:ext uri="{FF2B5EF4-FFF2-40B4-BE49-F238E27FC236}">
                <a16:creationId xmlns:a16="http://schemas.microsoft.com/office/drawing/2014/main" id="{0D54FD1F-F01B-AF61-EF2D-AC191FF45F4B}"/>
              </a:ext>
            </a:extLst>
          </p:cNvPr>
          <p:cNvPicPr>
            <a:picLocks noChangeAspect="1"/>
          </p:cNvPicPr>
          <p:nvPr/>
        </p:nvPicPr>
        <p:blipFill>
          <a:blip r:embed="rId4">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spTree>
    <p:extLst>
      <p:ext uri="{BB962C8B-B14F-4D97-AF65-F5344CB8AC3E}">
        <p14:creationId xmlns:p14="http://schemas.microsoft.com/office/powerpoint/2010/main" val="1178597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Faalmechanisme: erosie buitentalud </a:t>
            </a:r>
          </a:p>
        </p:txBody>
      </p:sp>
      <p:pic>
        <p:nvPicPr>
          <p:cNvPr id="5" name="Afbeelding 4"/>
          <p:cNvPicPr>
            <a:picLocks noChangeAspect="1"/>
          </p:cNvPicPr>
          <p:nvPr/>
        </p:nvPicPr>
        <p:blipFill>
          <a:blip r:embed="rId3"/>
          <a:stretch>
            <a:fillRect/>
          </a:stretch>
        </p:blipFill>
        <p:spPr>
          <a:xfrm>
            <a:off x="0" y="1903532"/>
            <a:ext cx="12192000" cy="3915680"/>
          </a:xfrm>
          <a:prstGeom prst="rect">
            <a:avLst/>
          </a:prstGeom>
        </p:spPr>
      </p:pic>
      <p:pic>
        <p:nvPicPr>
          <p:cNvPr id="6" name="Afbeelding 5"/>
          <p:cNvPicPr>
            <a:picLocks noChangeAspect="1"/>
          </p:cNvPicPr>
          <p:nvPr/>
        </p:nvPicPr>
        <p:blipFill>
          <a:blip r:embed="rId4"/>
          <a:stretch>
            <a:fillRect/>
          </a:stretch>
        </p:blipFill>
        <p:spPr>
          <a:xfrm>
            <a:off x="263352" y="1438502"/>
            <a:ext cx="4483153" cy="931242"/>
          </a:xfrm>
          <a:prstGeom prst="rect">
            <a:avLst/>
          </a:prstGeom>
        </p:spPr>
      </p:pic>
      <p:pic>
        <p:nvPicPr>
          <p:cNvPr id="3" name="Afbeelding 2">
            <a:extLst>
              <a:ext uri="{FF2B5EF4-FFF2-40B4-BE49-F238E27FC236}">
                <a16:creationId xmlns:a16="http://schemas.microsoft.com/office/drawing/2014/main" id="{D5726DA6-A658-A4B6-D8E4-45A6FED33F99}"/>
              </a:ext>
            </a:extLst>
          </p:cNvPr>
          <p:cNvPicPr>
            <a:picLocks noChangeAspect="1"/>
          </p:cNvPicPr>
          <p:nvPr/>
        </p:nvPicPr>
        <p:blipFill>
          <a:blip r:embed="rId5">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spTree>
    <p:extLst>
      <p:ext uri="{BB962C8B-B14F-4D97-AF65-F5344CB8AC3E}">
        <p14:creationId xmlns:p14="http://schemas.microsoft.com/office/powerpoint/2010/main" val="996892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a:t>Faalmechanisme opbarsten en </a:t>
            </a:r>
            <a:r>
              <a:rPr lang="nl-NL" err="1"/>
              <a:t>piping</a:t>
            </a:r>
            <a:r>
              <a:rPr lang="nl-NL"/>
              <a:t> </a:t>
            </a:r>
          </a:p>
        </p:txBody>
      </p:sp>
      <p:pic>
        <p:nvPicPr>
          <p:cNvPr id="4" name="Afbeelding 3"/>
          <p:cNvPicPr>
            <a:picLocks noChangeAspect="1"/>
          </p:cNvPicPr>
          <p:nvPr/>
        </p:nvPicPr>
        <p:blipFill>
          <a:blip r:embed="rId3"/>
          <a:stretch>
            <a:fillRect/>
          </a:stretch>
        </p:blipFill>
        <p:spPr>
          <a:xfrm>
            <a:off x="491564" y="1296364"/>
            <a:ext cx="11208871" cy="4719880"/>
          </a:xfrm>
          <a:prstGeom prst="rect">
            <a:avLst/>
          </a:prstGeom>
        </p:spPr>
      </p:pic>
      <p:pic>
        <p:nvPicPr>
          <p:cNvPr id="3" name="Afbeelding 2">
            <a:extLst>
              <a:ext uri="{FF2B5EF4-FFF2-40B4-BE49-F238E27FC236}">
                <a16:creationId xmlns:a16="http://schemas.microsoft.com/office/drawing/2014/main" id="{C4C491C2-F5A9-6918-E939-C7DE836F6122}"/>
              </a:ext>
            </a:extLst>
          </p:cNvPr>
          <p:cNvPicPr>
            <a:picLocks noChangeAspect="1"/>
          </p:cNvPicPr>
          <p:nvPr/>
        </p:nvPicPr>
        <p:blipFill>
          <a:blip r:embed="rId4">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spTree>
    <p:extLst>
      <p:ext uri="{BB962C8B-B14F-4D97-AF65-F5344CB8AC3E}">
        <p14:creationId xmlns:p14="http://schemas.microsoft.com/office/powerpoint/2010/main" val="1041676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961D-16B1-8EB9-CF9A-9391F63E83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3E1A37E-D2FB-FFBE-C802-8E967FB7540B}"/>
              </a:ext>
            </a:extLst>
          </p:cNvPr>
          <p:cNvSpPr>
            <a:spLocks noGrp="1"/>
          </p:cNvSpPr>
          <p:nvPr>
            <p:ph type="title"/>
          </p:nvPr>
        </p:nvSpPr>
        <p:spPr/>
        <p:txBody>
          <a:bodyPr>
            <a:normAutofit/>
          </a:bodyPr>
          <a:lstStyle/>
          <a:p>
            <a:r>
              <a:rPr lang="nl-NL"/>
              <a:t>Faalmechanisme opbarsten en </a:t>
            </a:r>
            <a:r>
              <a:rPr lang="nl-NL" err="1"/>
              <a:t>piping</a:t>
            </a:r>
            <a:r>
              <a:rPr lang="nl-NL"/>
              <a:t> </a:t>
            </a:r>
          </a:p>
        </p:txBody>
      </p:sp>
      <p:pic>
        <p:nvPicPr>
          <p:cNvPr id="4" name="Afbeelding 3">
            <a:extLst>
              <a:ext uri="{FF2B5EF4-FFF2-40B4-BE49-F238E27FC236}">
                <a16:creationId xmlns:a16="http://schemas.microsoft.com/office/drawing/2014/main" id="{FF0EAF16-50D4-30BD-670B-2E816E7CE1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3148" y="1296364"/>
            <a:ext cx="9165702" cy="4719880"/>
          </a:xfrm>
          <a:prstGeom prst="rect">
            <a:avLst/>
          </a:prstGeom>
        </p:spPr>
      </p:pic>
      <p:pic>
        <p:nvPicPr>
          <p:cNvPr id="3" name="Afbeelding 2">
            <a:extLst>
              <a:ext uri="{FF2B5EF4-FFF2-40B4-BE49-F238E27FC236}">
                <a16:creationId xmlns:a16="http://schemas.microsoft.com/office/drawing/2014/main" id="{82629AD3-A690-1FB6-C27D-D8FD3D6284EE}"/>
              </a:ext>
            </a:extLst>
          </p:cNvPr>
          <p:cNvPicPr>
            <a:picLocks noChangeAspect="1"/>
          </p:cNvPicPr>
          <p:nvPr/>
        </p:nvPicPr>
        <p:blipFill>
          <a:blip r:embed="rId4">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spTree>
    <p:extLst>
      <p:ext uri="{BB962C8B-B14F-4D97-AF65-F5344CB8AC3E}">
        <p14:creationId xmlns:p14="http://schemas.microsoft.com/office/powerpoint/2010/main" val="39237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D7863-0A4D-80CD-8E31-208A4C0AF82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22777B-9660-9361-405F-597318982A74}"/>
              </a:ext>
            </a:extLst>
          </p:cNvPr>
          <p:cNvSpPr>
            <a:spLocks noGrp="1"/>
          </p:cNvSpPr>
          <p:nvPr>
            <p:ph type="title"/>
          </p:nvPr>
        </p:nvSpPr>
        <p:spPr/>
        <p:txBody>
          <a:bodyPr>
            <a:normAutofit/>
          </a:bodyPr>
          <a:lstStyle/>
          <a:p>
            <a:r>
              <a:rPr lang="nl-NL" dirty="0"/>
              <a:t>Tot slot</a:t>
            </a:r>
          </a:p>
        </p:txBody>
      </p:sp>
      <p:pic>
        <p:nvPicPr>
          <p:cNvPr id="3" name="Afbeelding 2">
            <a:extLst>
              <a:ext uri="{FF2B5EF4-FFF2-40B4-BE49-F238E27FC236}">
                <a16:creationId xmlns:a16="http://schemas.microsoft.com/office/drawing/2014/main" id="{5EFFD3CF-0D22-5A08-33EF-F749E3674053}"/>
              </a:ext>
            </a:extLst>
          </p:cNvPr>
          <p:cNvPicPr>
            <a:picLocks noChangeAspect="1"/>
          </p:cNvPicPr>
          <p:nvPr/>
        </p:nvPicPr>
        <p:blipFill>
          <a:blip r:embed="rId3">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pic>
        <p:nvPicPr>
          <p:cNvPr id="6" name="Afbeelding 5">
            <a:extLst>
              <a:ext uri="{FF2B5EF4-FFF2-40B4-BE49-F238E27FC236}">
                <a16:creationId xmlns:a16="http://schemas.microsoft.com/office/drawing/2014/main" id="{FF7A07AC-D678-9D4D-6AB0-BF513FF56280}"/>
              </a:ext>
            </a:extLst>
          </p:cNvPr>
          <p:cNvPicPr>
            <a:picLocks noChangeAspect="1"/>
          </p:cNvPicPr>
          <p:nvPr/>
        </p:nvPicPr>
        <p:blipFill>
          <a:blip r:embed="rId4"/>
          <a:stretch>
            <a:fillRect/>
          </a:stretch>
        </p:blipFill>
        <p:spPr>
          <a:xfrm>
            <a:off x="117627" y="1551561"/>
            <a:ext cx="6104586" cy="4364477"/>
          </a:xfrm>
          <a:prstGeom prst="rect">
            <a:avLst/>
          </a:prstGeom>
        </p:spPr>
      </p:pic>
      <p:sp>
        <p:nvSpPr>
          <p:cNvPr id="8" name="Tekstvak 7">
            <a:extLst>
              <a:ext uri="{FF2B5EF4-FFF2-40B4-BE49-F238E27FC236}">
                <a16:creationId xmlns:a16="http://schemas.microsoft.com/office/drawing/2014/main" id="{6B4356E0-D1B0-423A-9FD7-2FFADA69E7AA}"/>
              </a:ext>
            </a:extLst>
          </p:cNvPr>
          <p:cNvSpPr txBox="1"/>
          <p:nvPr/>
        </p:nvSpPr>
        <p:spPr>
          <a:xfrm>
            <a:off x="2954757" y="4088630"/>
            <a:ext cx="3267456" cy="1508105"/>
          </a:xfrm>
          <a:prstGeom prst="rect">
            <a:avLst/>
          </a:prstGeom>
          <a:noFill/>
        </p:spPr>
        <p:txBody>
          <a:bodyPr wrap="square">
            <a:spAutoFit/>
          </a:bodyPr>
          <a:lstStyle/>
          <a:p>
            <a:r>
              <a:rPr lang="nl-NL" sz="6000" dirty="0">
                <a:solidFill>
                  <a:schemeClr val="bg1"/>
                </a:solidFill>
              </a:rPr>
              <a:t>DIJKEN</a:t>
            </a:r>
            <a:r>
              <a:rPr lang="nl-NL" sz="3200" dirty="0">
                <a:solidFill>
                  <a:schemeClr val="bg1"/>
                </a:solidFill>
              </a:rPr>
              <a:t> </a:t>
            </a:r>
          </a:p>
          <a:p>
            <a:r>
              <a:rPr lang="nl-NL" sz="3200" dirty="0">
                <a:solidFill>
                  <a:schemeClr val="bg1"/>
                </a:solidFill>
              </a:rPr>
              <a:t>voor beginners </a:t>
            </a:r>
          </a:p>
        </p:txBody>
      </p:sp>
      <p:sp>
        <p:nvSpPr>
          <p:cNvPr id="9" name="Tekstvak 8">
            <a:extLst>
              <a:ext uri="{FF2B5EF4-FFF2-40B4-BE49-F238E27FC236}">
                <a16:creationId xmlns:a16="http://schemas.microsoft.com/office/drawing/2014/main" id="{955DFCC3-9449-43CB-874A-F38B24DC1FF1}"/>
              </a:ext>
            </a:extLst>
          </p:cNvPr>
          <p:cNvSpPr txBox="1"/>
          <p:nvPr/>
        </p:nvSpPr>
        <p:spPr>
          <a:xfrm>
            <a:off x="7014411" y="1551561"/>
            <a:ext cx="4393241" cy="4524315"/>
          </a:xfrm>
          <a:prstGeom prst="rect">
            <a:avLst/>
          </a:prstGeom>
          <a:noFill/>
        </p:spPr>
        <p:txBody>
          <a:bodyPr wrap="square" rtlCol="0">
            <a:spAutoFit/>
          </a:bodyPr>
          <a:lstStyle/>
          <a:p>
            <a:endParaRPr lang="nl-NL" dirty="0"/>
          </a:p>
          <a:p>
            <a:endParaRPr lang="nl-NL" dirty="0"/>
          </a:p>
          <a:p>
            <a:endParaRPr lang="nl-NL" dirty="0"/>
          </a:p>
          <a:p>
            <a:endParaRPr lang="nl-NL" dirty="0"/>
          </a:p>
          <a:p>
            <a:r>
              <a:rPr lang="nl-NL" dirty="0"/>
              <a:t>Boek gratis mee te nemen!</a:t>
            </a:r>
          </a:p>
          <a:p>
            <a:endParaRPr lang="nl-NL" dirty="0"/>
          </a:p>
          <a:p>
            <a:endParaRPr lang="nl-NL" dirty="0"/>
          </a:p>
          <a:p>
            <a:r>
              <a:rPr lang="nl-NL" dirty="0"/>
              <a:t>Interesse voor een bijeenkomst dijken voor beginners?</a:t>
            </a:r>
          </a:p>
          <a:p>
            <a:endParaRPr lang="nl-NL" dirty="0"/>
          </a:p>
          <a:p>
            <a:endParaRPr lang="nl-NL" dirty="0"/>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1505314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A6084-C686-0935-C791-44B6D7B014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CEE80B-2FE5-3196-378B-0E533FF66CFD}"/>
              </a:ext>
            </a:extLst>
          </p:cNvPr>
          <p:cNvSpPr>
            <a:spLocks noGrp="1"/>
          </p:cNvSpPr>
          <p:nvPr>
            <p:ph type="title"/>
          </p:nvPr>
        </p:nvSpPr>
        <p:spPr/>
        <p:txBody>
          <a:bodyPr/>
          <a:lstStyle/>
          <a:p>
            <a:pPr algn="l"/>
            <a:r>
              <a:rPr lang="nl-NL" dirty="0"/>
              <a:t>Vervolg programma</a:t>
            </a:r>
          </a:p>
        </p:txBody>
      </p:sp>
      <p:sp>
        <p:nvSpPr>
          <p:cNvPr id="3" name="Tijdelijke aanduiding voor inhoud 2">
            <a:extLst>
              <a:ext uri="{FF2B5EF4-FFF2-40B4-BE49-F238E27FC236}">
                <a16:creationId xmlns:a16="http://schemas.microsoft.com/office/drawing/2014/main" id="{9FE222BC-67F7-74CA-120B-1DB5B4CDBE4D}"/>
              </a:ext>
            </a:extLst>
          </p:cNvPr>
          <p:cNvSpPr>
            <a:spLocks noGrp="1"/>
          </p:cNvSpPr>
          <p:nvPr>
            <p:ph idx="1"/>
          </p:nvPr>
        </p:nvSpPr>
        <p:spPr/>
        <p:txBody>
          <a:bodyPr vert="horz" lIns="91440" tIns="45720" rIns="91440" bIns="45720" rtlCol="0" anchor="t">
            <a:normAutofit/>
          </a:bodyPr>
          <a:lstStyle/>
          <a:p>
            <a:r>
              <a:rPr lang="nl-NL" sz="2600" dirty="0">
                <a:solidFill>
                  <a:schemeClr val="bg1">
                    <a:lumMod val="75000"/>
                  </a:schemeClr>
                </a:solidFill>
              </a:rPr>
              <a:t>19.00 uur – Inloop en ontvangst</a:t>
            </a:r>
          </a:p>
          <a:p>
            <a:r>
              <a:rPr lang="nl-NL" sz="2600" dirty="0">
                <a:solidFill>
                  <a:schemeClr val="bg1">
                    <a:lumMod val="75000"/>
                  </a:schemeClr>
                </a:solidFill>
              </a:rPr>
              <a:t>19.30 uur – Opening door Hans </a:t>
            </a:r>
            <a:r>
              <a:rPr lang="nl-NL" sz="2600" err="1">
                <a:solidFill>
                  <a:schemeClr val="bg1">
                    <a:lumMod val="75000"/>
                  </a:schemeClr>
                </a:solidFill>
              </a:rPr>
              <a:t>Danel</a:t>
            </a:r>
            <a:r>
              <a:rPr lang="nl-NL" sz="2600" dirty="0">
                <a:solidFill>
                  <a:schemeClr val="bg1">
                    <a:lumMod val="75000"/>
                  </a:schemeClr>
                </a:solidFill>
              </a:rPr>
              <a:t>, welkom door</a:t>
            </a:r>
            <a:endParaRPr lang="nl-NL" sz="2600" dirty="0">
              <a:solidFill>
                <a:schemeClr val="bg1">
                  <a:lumMod val="75000"/>
                </a:schemeClr>
              </a:solidFill>
              <a:ea typeface="Verdana"/>
            </a:endParaRPr>
          </a:p>
          <a:p>
            <a:pPr marL="0" indent="0">
              <a:buNone/>
            </a:pPr>
            <a:r>
              <a:rPr lang="nl-NL" sz="2600" dirty="0">
                <a:solidFill>
                  <a:schemeClr val="bg1">
                    <a:lumMod val="75000"/>
                  </a:schemeClr>
                </a:solidFill>
              </a:rPr>
              <a:t>                     Jan Menninga en Martijn van </a:t>
            </a:r>
            <a:r>
              <a:rPr lang="nl-NL" sz="2600" err="1">
                <a:solidFill>
                  <a:schemeClr val="bg1">
                    <a:lumMod val="75000"/>
                  </a:schemeClr>
                </a:solidFill>
              </a:rPr>
              <a:t>Mensvoort</a:t>
            </a:r>
            <a:endParaRPr lang="nl-NL" sz="2600">
              <a:solidFill>
                <a:schemeClr val="bg1">
                  <a:lumMod val="75000"/>
                </a:schemeClr>
              </a:solidFill>
            </a:endParaRPr>
          </a:p>
          <a:p>
            <a:r>
              <a:rPr lang="nl-NL" sz="2600" dirty="0">
                <a:solidFill>
                  <a:schemeClr val="bg1">
                    <a:lumMod val="75000"/>
                  </a:schemeClr>
                </a:solidFill>
              </a:rPr>
              <a:t>19.45 uur – Dijken voor beginners (Paul Sinnema H&amp;A)</a:t>
            </a:r>
          </a:p>
          <a:p>
            <a:r>
              <a:rPr lang="nl-NL" sz="2600" dirty="0"/>
              <a:t>20.10 uur – Proces dijkversterking (Marco Veendorp (H&amp;A)</a:t>
            </a:r>
          </a:p>
          <a:p>
            <a:r>
              <a:rPr lang="nl-NL" sz="2600" dirty="0"/>
              <a:t>20.20 uur – Ruimte voor vragen</a:t>
            </a:r>
            <a:endParaRPr lang="nl-NL" sz="2600" dirty="0">
              <a:ea typeface="Calibri"/>
              <a:cs typeface="Calibri"/>
            </a:endParaRPr>
          </a:p>
          <a:p>
            <a:r>
              <a:rPr lang="nl-NL" sz="2600"/>
              <a:t>20.30 uur – Pauze</a:t>
            </a:r>
            <a:endParaRPr lang="nl-NL" sz="2600">
              <a:ea typeface="Verdana"/>
            </a:endParaRPr>
          </a:p>
          <a:p>
            <a:r>
              <a:rPr lang="nl-NL" sz="2600" dirty="0"/>
              <a:t>20.45 uur – Tafelgesprekken </a:t>
            </a:r>
          </a:p>
          <a:p>
            <a:r>
              <a:rPr lang="nl-NL" sz="2600" dirty="0"/>
              <a:t>21.30 uur – Afsluiting</a:t>
            </a:r>
          </a:p>
          <a:p>
            <a:endParaRPr lang="nl-NL" dirty="0"/>
          </a:p>
        </p:txBody>
      </p:sp>
      <p:pic>
        <p:nvPicPr>
          <p:cNvPr id="4" name="Picture 4">
            <a:extLst>
              <a:ext uri="{FF2B5EF4-FFF2-40B4-BE49-F238E27FC236}">
                <a16:creationId xmlns:a16="http://schemas.microsoft.com/office/drawing/2014/main" id="{8DF6CA14-A6DE-DB64-9043-34F1DFE2D7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86467" y="5898346"/>
            <a:ext cx="1674909" cy="781356"/>
          </a:xfrm>
          <a:prstGeom prst="rect">
            <a:avLst/>
          </a:prstGeom>
        </p:spPr>
      </p:pic>
    </p:spTree>
    <p:extLst>
      <p:ext uri="{BB962C8B-B14F-4D97-AF65-F5344CB8AC3E}">
        <p14:creationId xmlns:p14="http://schemas.microsoft.com/office/powerpoint/2010/main" val="3608159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D77BA-AF32-8E15-D205-6BD0DC1DF9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546B692-3EEC-4CC1-B31E-2501F083EF88}"/>
              </a:ext>
            </a:extLst>
          </p:cNvPr>
          <p:cNvSpPr>
            <a:spLocks noGrp="1"/>
          </p:cNvSpPr>
          <p:nvPr>
            <p:ph type="title"/>
          </p:nvPr>
        </p:nvSpPr>
        <p:spPr/>
        <p:txBody>
          <a:bodyPr/>
          <a:lstStyle/>
          <a:p>
            <a:pPr algn="l"/>
            <a:r>
              <a:rPr lang="nl-NL" dirty="0"/>
              <a:t>Dijkversterking Groote Polder</a:t>
            </a:r>
          </a:p>
        </p:txBody>
      </p:sp>
      <p:sp>
        <p:nvSpPr>
          <p:cNvPr id="3" name="Tijdelijke aanduiding voor inhoud 2">
            <a:extLst>
              <a:ext uri="{FF2B5EF4-FFF2-40B4-BE49-F238E27FC236}">
                <a16:creationId xmlns:a16="http://schemas.microsoft.com/office/drawing/2014/main" id="{ACC86099-51B2-924D-5709-94221EB20F36}"/>
              </a:ext>
            </a:extLst>
          </p:cNvPr>
          <p:cNvSpPr>
            <a:spLocks noGrp="1"/>
          </p:cNvSpPr>
          <p:nvPr>
            <p:ph idx="1"/>
          </p:nvPr>
        </p:nvSpPr>
        <p:spPr/>
        <p:txBody>
          <a:bodyPr>
            <a:normAutofit/>
          </a:bodyPr>
          <a:lstStyle/>
          <a:p>
            <a:pPr marL="0" indent="0">
              <a:buNone/>
            </a:pPr>
            <a:r>
              <a:rPr lang="nl-NL" dirty="0"/>
              <a:t>Wij gaan de dijk langs de Groote Polder versterken om nu en in de toekomst Groningen te beschermen tegen hoogwater vanuit de Waddenzee.</a:t>
            </a:r>
          </a:p>
          <a:p>
            <a:pPr marL="0" indent="0">
              <a:buNone/>
            </a:pPr>
            <a:endParaRPr lang="nl-NL" sz="2600" dirty="0"/>
          </a:p>
          <a:p>
            <a:pPr marL="0" indent="0">
              <a:buNone/>
            </a:pPr>
            <a:r>
              <a:rPr lang="nl-NL"/>
              <a:t>Dit </a:t>
            </a:r>
            <a:r>
              <a:rPr lang="nl-NL" dirty="0"/>
              <a:t>kunnen </a:t>
            </a:r>
            <a:r>
              <a:rPr lang="nl-NL"/>
              <a:t>we niet alleen. </a:t>
            </a:r>
            <a:endParaRPr lang="nl-NL" dirty="0"/>
          </a:p>
          <a:p>
            <a:pPr marL="0" indent="0">
              <a:buNone/>
            </a:pPr>
            <a:r>
              <a:rPr lang="nl-NL"/>
              <a:t>We zoeken samenwerking met alle gebiedspartners, waaronder u!</a:t>
            </a:r>
            <a:endParaRPr lang="nl-NL" sz="2600" dirty="0"/>
          </a:p>
          <a:p>
            <a:endParaRPr lang="nl-NL" dirty="0"/>
          </a:p>
        </p:txBody>
      </p:sp>
      <p:pic>
        <p:nvPicPr>
          <p:cNvPr id="4" name="Picture 4">
            <a:extLst>
              <a:ext uri="{FF2B5EF4-FFF2-40B4-BE49-F238E27FC236}">
                <a16:creationId xmlns:a16="http://schemas.microsoft.com/office/drawing/2014/main" id="{773A0659-C234-8EED-4D4D-862EFC9639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86467" y="5898346"/>
            <a:ext cx="1674909" cy="781356"/>
          </a:xfrm>
          <a:prstGeom prst="rect">
            <a:avLst/>
          </a:prstGeom>
        </p:spPr>
      </p:pic>
    </p:spTree>
    <p:extLst>
      <p:ext uri="{BB962C8B-B14F-4D97-AF65-F5344CB8AC3E}">
        <p14:creationId xmlns:p14="http://schemas.microsoft.com/office/powerpoint/2010/main" val="2211363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2D01F-FC40-6093-14D1-15FE5E349845}"/>
            </a:ext>
          </a:extLst>
        </p:cNvPr>
        <p:cNvGrpSpPr/>
        <p:nvPr/>
      </p:nvGrpSpPr>
      <p:grpSpPr>
        <a:xfrm>
          <a:off x="0" y="0"/>
          <a:ext cx="0" cy="0"/>
          <a:chOff x="0" y="0"/>
          <a:chExt cx="0" cy="0"/>
        </a:xfrm>
      </p:grpSpPr>
      <p:sp>
        <p:nvSpPr>
          <p:cNvPr id="31" name="Rechthoek 30">
            <a:extLst>
              <a:ext uri="{FF2B5EF4-FFF2-40B4-BE49-F238E27FC236}">
                <a16:creationId xmlns:a16="http://schemas.microsoft.com/office/drawing/2014/main" id="{3977E16D-D9CB-4609-70CE-AAC37A9BF412}"/>
              </a:ext>
            </a:extLst>
          </p:cNvPr>
          <p:cNvSpPr/>
          <p:nvPr/>
        </p:nvSpPr>
        <p:spPr>
          <a:xfrm>
            <a:off x="10210800" y="323850"/>
            <a:ext cx="1638300" cy="526484"/>
          </a:xfrm>
          <a:prstGeom prst="rect">
            <a:avLst/>
          </a:prstGeom>
          <a:solidFill>
            <a:schemeClr val="bg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noProof="0"/>
          </a:p>
        </p:txBody>
      </p:sp>
      <p:pic>
        <p:nvPicPr>
          <p:cNvPr id="12" name="Afbeelding 11">
            <a:extLst>
              <a:ext uri="{FF2B5EF4-FFF2-40B4-BE49-F238E27FC236}">
                <a16:creationId xmlns:a16="http://schemas.microsoft.com/office/drawing/2014/main" id="{B55892C9-525E-026E-2E3A-BB4E8082A8B1}"/>
              </a:ext>
            </a:extLst>
          </p:cNvPr>
          <p:cNvPicPr>
            <a:picLocks noChangeAspect="1"/>
          </p:cNvPicPr>
          <p:nvPr/>
        </p:nvPicPr>
        <p:blipFill>
          <a:blip r:embed="rId2"/>
          <a:stretch>
            <a:fillRect/>
          </a:stretch>
        </p:blipFill>
        <p:spPr>
          <a:xfrm>
            <a:off x="0" y="-62926"/>
            <a:ext cx="10395100" cy="5961272"/>
          </a:xfrm>
          <a:prstGeom prst="rect">
            <a:avLst/>
          </a:prstGeom>
        </p:spPr>
      </p:pic>
      <p:pic>
        <p:nvPicPr>
          <p:cNvPr id="13" name="Afbeelding 12">
            <a:extLst>
              <a:ext uri="{FF2B5EF4-FFF2-40B4-BE49-F238E27FC236}">
                <a16:creationId xmlns:a16="http://schemas.microsoft.com/office/drawing/2014/main" id="{EB87EFE0-B5B9-E100-3934-6CD7F8F14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8665" y="229468"/>
            <a:ext cx="1562711" cy="781356"/>
          </a:xfrm>
          <a:prstGeom prst="rect">
            <a:avLst/>
          </a:prstGeom>
        </p:spPr>
      </p:pic>
      <p:pic>
        <p:nvPicPr>
          <p:cNvPr id="14" name="Picture 4">
            <a:extLst>
              <a:ext uri="{FF2B5EF4-FFF2-40B4-BE49-F238E27FC236}">
                <a16:creationId xmlns:a16="http://schemas.microsoft.com/office/drawing/2014/main" id="{DBF523BE-3171-2611-7CD5-FAB0065FE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86467" y="5898346"/>
            <a:ext cx="1674909" cy="781356"/>
          </a:xfrm>
          <a:prstGeom prst="rect">
            <a:avLst/>
          </a:prstGeom>
        </p:spPr>
      </p:pic>
    </p:spTree>
    <p:extLst>
      <p:ext uri="{BB962C8B-B14F-4D97-AF65-F5344CB8AC3E}">
        <p14:creationId xmlns:p14="http://schemas.microsoft.com/office/powerpoint/2010/main" val="2183057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0A44A-3BAF-C289-BE8C-CC40F776EE0C}"/>
              </a:ext>
            </a:extLst>
          </p:cNvPr>
          <p:cNvSpPr>
            <a:spLocks noGrp="1"/>
          </p:cNvSpPr>
          <p:nvPr>
            <p:ph type="title"/>
          </p:nvPr>
        </p:nvSpPr>
        <p:spPr/>
        <p:txBody>
          <a:bodyPr/>
          <a:lstStyle/>
          <a:p>
            <a:pPr algn="l"/>
            <a:r>
              <a:rPr lang="nl-NL" dirty="0"/>
              <a:t>Programma (Erik Jolink, H&amp;A)</a:t>
            </a:r>
          </a:p>
        </p:txBody>
      </p:sp>
      <p:sp>
        <p:nvSpPr>
          <p:cNvPr id="3" name="Tijdelijke aanduiding voor inhoud 2">
            <a:extLst>
              <a:ext uri="{FF2B5EF4-FFF2-40B4-BE49-F238E27FC236}">
                <a16:creationId xmlns:a16="http://schemas.microsoft.com/office/drawing/2014/main" id="{4E8578C2-CC50-93AF-F311-0DFC274F8CF5}"/>
              </a:ext>
            </a:extLst>
          </p:cNvPr>
          <p:cNvSpPr>
            <a:spLocks noGrp="1"/>
          </p:cNvSpPr>
          <p:nvPr>
            <p:ph idx="1"/>
          </p:nvPr>
        </p:nvSpPr>
        <p:spPr>
          <a:xfrm>
            <a:off x="609599" y="1600201"/>
            <a:ext cx="11284085" cy="4525963"/>
          </a:xfrm>
        </p:spPr>
        <p:txBody>
          <a:bodyPr vert="horz" lIns="91440" tIns="45720" rIns="91440" bIns="45720" rtlCol="0" anchor="t">
            <a:normAutofit/>
          </a:bodyPr>
          <a:lstStyle/>
          <a:p>
            <a:r>
              <a:rPr lang="nl-NL" sz="2400" dirty="0">
                <a:solidFill>
                  <a:schemeClr val="bg1">
                    <a:lumMod val="75000"/>
                  </a:schemeClr>
                </a:solidFill>
              </a:rPr>
              <a:t>19.00 uur – Inloop en ontvangst</a:t>
            </a:r>
          </a:p>
          <a:p>
            <a:r>
              <a:rPr lang="nl-NL" sz="2400" dirty="0">
                <a:solidFill>
                  <a:schemeClr val="bg1">
                    <a:lumMod val="75000"/>
                  </a:schemeClr>
                </a:solidFill>
              </a:rPr>
              <a:t>19.30 uur – Opening door Hans </a:t>
            </a:r>
            <a:r>
              <a:rPr lang="nl-NL" sz="2400" err="1">
                <a:solidFill>
                  <a:schemeClr val="bg1">
                    <a:lumMod val="75000"/>
                  </a:schemeClr>
                </a:solidFill>
              </a:rPr>
              <a:t>Danel</a:t>
            </a:r>
            <a:r>
              <a:rPr lang="nl-NL" sz="2400" dirty="0">
                <a:solidFill>
                  <a:schemeClr val="bg1">
                    <a:lumMod val="75000"/>
                  </a:schemeClr>
                </a:solidFill>
              </a:rPr>
              <a:t> (ED), welkom door</a:t>
            </a:r>
            <a:endParaRPr lang="nl-NL" sz="2400" dirty="0">
              <a:solidFill>
                <a:schemeClr val="bg1">
                  <a:lumMod val="75000"/>
                </a:schemeClr>
              </a:solidFill>
              <a:ea typeface="Verdana"/>
            </a:endParaRPr>
          </a:p>
          <a:p>
            <a:pPr marL="0" indent="0">
              <a:buNone/>
            </a:pPr>
            <a:r>
              <a:rPr lang="nl-NL" sz="2400" dirty="0">
                <a:solidFill>
                  <a:schemeClr val="bg1">
                    <a:lumMod val="75000"/>
                  </a:schemeClr>
                </a:solidFill>
              </a:rPr>
              <a:t>                     Jan Menninga (ED) en Martijn van </a:t>
            </a:r>
            <a:r>
              <a:rPr lang="nl-NL" sz="2400" err="1">
                <a:solidFill>
                  <a:schemeClr val="bg1">
                    <a:lumMod val="75000"/>
                  </a:schemeClr>
                </a:solidFill>
              </a:rPr>
              <a:t>Mensvoort</a:t>
            </a:r>
            <a:r>
              <a:rPr lang="nl-NL" sz="2400" dirty="0">
                <a:solidFill>
                  <a:schemeClr val="bg1">
                    <a:lumMod val="75000"/>
                  </a:schemeClr>
                </a:solidFill>
              </a:rPr>
              <a:t> (H&amp;A)</a:t>
            </a:r>
            <a:endParaRPr lang="nl-NL" sz="2400" dirty="0">
              <a:solidFill>
                <a:schemeClr val="bg1">
                  <a:lumMod val="75000"/>
                </a:schemeClr>
              </a:solidFill>
              <a:ea typeface="Verdana"/>
            </a:endParaRPr>
          </a:p>
          <a:p>
            <a:r>
              <a:rPr lang="nl-NL" sz="2400" dirty="0"/>
              <a:t>19.45 uur – Dijken voor beginners (Paul Sinnema, H&amp;A)</a:t>
            </a:r>
          </a:p>
          <a:p>
            <a:r>
              <a:rPr lang="nl-NL" sz="2400" dirty="0"/>
              <a:t>20.10 uur – Proces dijkversterking (Marco Veendorp, H&amp;A)</a:t>
            </a:r>
          </a:p>
          <a:p>
            <a:r>
              <a:rPr lang="nl-NL" sz="2400" dirty="0"/>
              <a:t>20.20 uur – Ruimte voor vragen</a:t>
            </a:r>
            <a:endParaRPr lang="nl-NL" sz="2400" dirty="0">
              <a:ea typeface="Calibri"/>
              <a:cs typeface="Calibri"/>
            </a:endParaRPr>
          </a:p>
          <a:p>
            <a:r>
              <a:rPr lang="nl-NL" sz="2400"/>
              <a:t>20.30 uur – Pauze</a:t>
            </a:r>
            <a:endParaRPr lang="nl-NL" sz="2400">
              <a:ea typeface="Verdana"/>
            </a:endParaRPr>
          </a:p>
          <a:p>
            <a:r>
              <a:rPr lang="nl-NL" sz="2400" dirty="0"/>
              <a:t>20.45 uur – Tafelgesprekken </a:t>
            </a:r>
          </a:p>
          <a:p>
            <a:r>
              <a:rPr lang="nl-NL" sz="2400" dirty="0"/>
              <a:t>21.30 uur – Afsluiting</a:t>
            </a:r>
          </a:p>
          <a:p>
            <a:endParaRPr lang="nl-NL" dirty="0"/>
          </a:p>
        </p:txBody>
      </p:sp>
      <p:pic>
        <p:nvPicPr>
          <p:cNvPr id="4" name="Picture 4">
            <a:extLst>
              <a:ext uri="{FF2B5EF4-FFF2-40B4-BE49-F238E27FC236}">
                <a16:creationId xmlns:a16="http://schemas.microsoft.com/office/drawing/2014/main" id="{F6D2723A-D600-4656-1BC1-EF92F948EB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86467" y="5898346"/>
            <a:ext cx="1674909" cy="781356"/>
          </a:xfrm>
          <a:prstGeom prst="rect">
            <a:avLst/>
          </a:prstGeom>
        </p:spPr>
      </p:pic>
    </p:spTree>
    <p:extLst>
      <p:ext uri="{BB962C8B-B14F-4D97-AF65-F5344CB8AC3E}">
        <p14:creationId xmlns:p14="http://schemas.microsoft.com/office/powerpoint/2010/main" val="3725669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607325E-E7D9-73F0-DEE8-90813BE26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65" y="229468"/>
            <a:ext cx="1562711" cy="781356"/>
          </a:xfrm>
          <a:prstGeom prst="rect">
            <a:avLst/>
          </a:prstGeom>
        </p:spPr>
      </p:pic>
      <p:pic>
        <p:nvPicPr>
          <p:cNvPr id="5" name="Picture 4">
            <a:extLst>
              <a:ext uri="{FF2B5EF4-FFF2-40B4-BE49-F238E27FC236}">
                <a16:creationId xmlns:a16="http://schemas.microsoft.com/office/drawing/2014/main" id="{011E6512-B654-AC80-6378-9E1D9D0C54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6467" y="5898346"/>
            <a:ext cx="1674909" cy="781356"/>
          </a:xfrm>
          <a:prstGeom prst="rect">
            <a:avLst/>
          </a:prstGeom>
        </p:spPr>
      </p:pic>
      <p:pic>
        <p:nvPicPr>
          <p:cNvPr id="7" name="Afbeelding 6" descr="Afbeelding met tekst, schermopname, diagram, Lettertype&#10;&#10;Door AI gegenereerde inhoud is mogelijk onjuist.">
            <a:extLst>
              <a:ext uri="{FF2B5EF4-FFF2-40B4-BE49-F238E27FC236}">
                <a16:creationId xmlns:a16="http://schemas.microsoft.com/office/drawing/2014/main" id="{1AC2B17E-C209-F11B-F310-86AE88B4C4A6}"/>
              </a:ext>
            </a:extLst>
          </p:cNvPr>
          <p:cNvPicPr>
            <a:picLocks noChangeAspect="1"/>
          </p:cNvPicPr>
          <p:nvPr/>
        </p:nvPicPr>
        <p:blipFill>
          <a:blip r:embed="rId4"/>
          <a:stretch>
            <a:fillRect/>
          </a:stretch>
        </p:blipFill>
        <p:spPr>
          <a:xfrm>
            <a:off x="-57478" y="-14787"/>
            <a:ext cx="10556143" cy="5913133"/>
          </a:xfrm>
          <a:prstGeom prst="rect">
            <a:avLst/>
          </a:prstGeom>
        </p:spPr>
      </p:pic>
    </p:spTree>
    <p:extLst>
      <p:ext uri="{BB962C8B-B14F-4D97-AF65-F5344CB8AC3E}">
        <p14:creationId xmlns:p14="http://schemas.microsoft.com/office/powerpoint/2010/main" val="2183847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1BA2D-F747-B6B0-9EE2-E90914ED8EB8}"/>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6A5B0143-0DDC-3FA3-2CBA-CF2D06BB3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8665" y="229468"/>
            <a:ext cx="1562711" cy="781356"/>
          </a:xfrm>
          <a:prstGeom prst="rect">
            <a:avLst/>
          </a:prstGeom>
        </p:spPr>
      </p:pic>
      <p:pic>
        <p:nvPicPr>
          <p:cNvPr id="5" name="Picture 4">
            <a:extLst>
              <a:ext uri="{FF2B5EF4-FFF2-40B4-BE49-F238E27FC236}">
                <a16:creationId xmlns:a16="http://schemas.microsoft.com/office/drawing/2014/main" id="{181DDA56-BF91-0500-2BFE-FEA56BAD80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6467" y="5898346"/>
            <a:ext cx="1674909" cy="781356"/>
          </a:xfrm>
          <a:prstGeom prst="rect">
            <a:avLst/>
          </a:prstGeom>
        </p:spPr>
      </p:pic>
      <p:pic>
        <p:nvPicPr>
          <p:cNvPr id="7" name="Afbeelding 6" descr="Afbeelding met tekst, schermopname, diagram, Lettertype&#10;&#10;Door AI gegenereerde inhoud is mogelijk onjuist.">
            <a:extLst>
              <a:ext uri="{FF2B5EF4-FFF2-40B4-BE49-F238E27FC236}">
                <a16:creationId xmlns:a16="http://schemas.microsoft.com/office/drawing/2014/main" id="{A9459B54-A484-92C9-021A-AE6AA0972409}"/>
              </a:ext>
            </a:extLst>
          </p:cNvPr>
          <p:cNvPicPr>
            <a:picLocks noChangeAspect="1"/>
          </p:cNvPicPr>
          <p:nvPr/>
        </p:nvPicPr>
        <p:blipFill>
          <a:blip r:embed="rId4"/>
          <a:stretch>
            <a:fillRect/>
          </a:stretch>
        </p:blipFill>
        <p:spPr>
          <a:xfrm>
            <a:off x="-57478" y="-14787"/>
            <a:ext cx="10556143" cy="5913133"/>
          </a:xfrm>
          <a:prstGeom prst="rect">
            <a:avLst/>
          </a:prstGeom>
        </p:spPr>
      </p:pic>
      <p:sp>
        <p:nvSpPr>
          <p:cNvPr id="2" name="Tekstvak 1">
            <a:extLst>
              <a:ext uri="{FF2B5EF4-FFF2-40B4-BE49-F238E27FC236}">
                <a16:creationId xmlns:a16="http://schemas.microsoft.com/office/drawing/2014/main" id="{F8E2AA73-8E16-D652-190A-33CBB090A8B4}"/>
              </a:ext>
            </a:extLst>
          </p:cNvPr>
          <p:cNvSpPr txBox="1"/>
          <p:nvPr/>
        </p:nvSpPr>
        <p:spPr>
          <a:xfrm>
            <a:off x="2260749" y="5236626"/>
            <a:ext cx="5613850" cy="1323439"/>
          </a:xfrm>
          <a:prstGeom prst="rect">
            <a:avLst/>
          </a:prstGeom>
          <a:solidFill>
            <a:schemeClr val="bg1">
              <a:lumMod val="85000"/>
            </a:schemeClr>
          </a:solidFill>
        </p:spPr>
        <p:txBody>
          <a:bodyPr wrap="square">
            <a:spAutoFit/>
          </a:bodyPr>
          <a:lstStyle/>
          <a:p>
            <a:r>
              <a:rPr lang="nl-NL" sz="1600" u="sng">
                <a:solidFill>
                  <a:srgbClr val="2B2B2B"/>
                </a:solidFill>
                <a:latin typeface="Aptos" panose="020B0004020202020204" pitchFamily="34" charset="0"/>
              </a:rPr>
              <a:t>Voorziene dijkbijeenkomsten:</a:t>
            </a:r>
            <a:endParaRPr lang="nl-NL" sz="1600" b="0" i="0" u="sng">
              <a:solidFill>
                <a:srgbClr val="2B2B2B"/>
              </a:solidFill>
              <a:effectLst/>
              <a:latin typeface="Aptos" panose="020B0004020202020204" pitchFamily="34" charset="0"/>
            </a:endParaRPr>
          </a:p>
          <a:p>
            <a:r>
              <a:rPr lang="nl-NL" sz="1600">
                <a:solidFill>
                  <a:srgbClr val="2B2B2B"/>
                </a:solidFill>
                <a:latin typeface="Aptos" panose="020B0004020202020204" pitchFamily="34" charset="0"/>
              </a:rPr>
              <a:t>Q1 – 2026	    Startbijeenkomst (nu)</a:t>
            </a:r>
          </a:p>
          <a:p>
            <a:r>
              <a:rPr lang="nl-NL" sz="1600">
                <a:solidFill>
                  <a:srgbClr val="2B2B2B"/>
                </a:solidFill>
                <a:latin typeface="Aptos" panose="020B0004020202020204" pitchFamily="34" charset="0"/>
              </a:rPr>
              <a:t>Optie	    </a:t>
            </a:r>
            <a:r>
              <a:rPr lang="nl-NL" sz="1600" dirty="0">
                <a:solidFill>
                  <a:srgbClr val="2B2B2B"/>
                </a:solidFill>
                <a:latin typeface="Aptos" panose="020B0004020202020204" pitchFamily="34" charset="0"/>
              </a:rPr>
              <a:t>Bijeenkomst </a:t>
            </a:r>
            <a:r>
              <a:rPr lang="nl-NL" sz="1600">
                <a:solidFill>
                  <a:srgbClr val="2B2B2B"/>
                </a:solidFill>
                <a:latin typeface="Aptos" panose="020B0004020202020204" pitchFamily="34" charset="0"/>
              </a:rPr>
              <a:t>dijken</a:t>
            </a:r>
            <a:r>
              <a:rPr lang="nl-NL" sz="1600" dirty="0">
                <a:solidFill>
                  <a:srgbClr val="2B2B2B"/>
                </a:solidFill>
                <a:latin typeface="Aptos" panose="020B0004020202020204" pitchFamily="34" charset="0"/>
              </a:rPr>
              <a:t> voor beginners</a:t>
            </a:r>
            <a:endParaRPr lang="nl-NL" sz="1600">
              <a:solidFill>
                <a:srgbClr val="2B2B2B"/>
              </a:solidFill>
              <a:latin typeface="Aptos" panose="020B0004020202020204" pitchFamily="34" charset="0"/>
            </a:endParaRPr>
          </a:p>
          <a:p>
            <a:r>
              <a:rPr lang="nl-NL" sz="1600">
                <a:solidFill>
                  <a:srgbClr val="2B2B2B"/>
                </a:solidFill>
                <a:latin typeface="Aptos" panose="020B0004020202020204" pitchFamily="34" charset="0"/>
              </a:rPr>
              <a:t>Q1 – 2027     Nota Kansrijke Alternatieven</a:t>
            </a:r>
          </a:p>
          <a:p>
            <a:r>
              <a:rPr lang="nl-NL" sz="1600">
                <a:solidFill>
                  <a:srgbClr val="2B2B2B"/>
                </a:solidFill>
                <a:latin typeface="Aptos" panose="020B0004020202020204" pitchFamily="34" charset="0"/>
              </a:rPr>
              <a:t>Q3 – 2027     Nota Voorkeursalternatief + mer-aanmeldnotitie</a:t>
            </a:r>
            <a:endParaRPr lang="nl-NL" sz="1600">
              <a:latin typeface="Aptos" panose="020B0004020202020204" pitchFamily="34" charset="0"/>
            </a:endParaRPr>
          </a:p>
        </p:txBody>
      </p:sp>
    </p:spTree>
    <p:extLst>
      <p:ext uri="{BB962C8B-B14F-4D97-AF65-F5344CB8AC3E}">
        <p14:creationId xmlns:p14="http://schemas.microsoft.com/office/powerpoint/2010/main" val="3437347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F6C0D-7A42-FB5C-AE80-DBD2C20AB136}"/>
            </a:ext>
          </a:extLst>
        </p:cNvPr>
        <p:cNvGrpSpPr/>
        <p:nvPr/>
      </p:nvGrpSpPr>
      <p:grpSpPr>
        <a:xfrm>
          <a:off x="0" y="0"/>
          <a:ext cx="0" cy="0"/>
          <a:chOff x="0" y="0"/>
          <a:chExt cx="0" cy="0"/>
        </a:xfrm>
      </p:grpSpPr>
      <p:pic>
        <p:nvPicPr>
          <p:cNvPr id="7" name="Afbeelding 6" descr="Afbeelding met tekst, kaart, schermopname&#10;&#10;Door AI gegenereerde inhoud is mogelijk onjuist.">
            <a:extLst>
              <a:ext uri="{FF2B5EF4-FFF2-40B4-BE49-F238E27FC236}">
                <a16:creationId xmlns:a16="http://schemas.microsoft.com/office/drawing/2014/main" id="{C3610DBF-71F7-D9A3-80D0-38FD826D869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24641" y="0"/>
            <a:ext cx="10567359" cy="6858000"/>
          </a:xfrm>
          <a:prstGeom prst="rect">
            <a:avLst/>
          </a:prstGeom>
        </p:spPr>
      </p:pic>
    </p:spTree>
    <p:extLst>
      <p:ext uri="{BB962C8B-B14F-4D97-AF65-F5344CB8AC3E}">
        <p14:creationId xmlns:p14="http://schemas.microsoft.com/office/powerpoint/2010/main" val="401482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B9291-4688-5753-9CC5-A6614DD6BB44}"/>
            </a:ext>
          </a:extLst>
        </p:cNvPr>
        <p:cNvGrpSpPr/>
        <p:nvPr/>
      </p:nvGrpSpPr>
      <p:grpSpPr>
        <a:xfrm>
          <a:off x="0" y="0"/>
          <a:ext cx="0" cy="0"/>
          <a:chOff x="0" y="0"/>
          <a:chExt cx="0" cy="0"/>
        </a:xfrm>
      </p:grpSpPr>
      <p:pic>
        <p:nvPicPr>
          <p:cNvPr id="2" name="Afbeelding 1" descr="Planning_verbeteringswerken_Zeedijk">
            <a:extLst>
              <a:ext uri="{FF2B5EF4-FFF2-40B4-BE49-F238E27FC236}">
                <a16:creationId xmlns:a16="http://schemas.microsoft.com/office/drawing/2014/main" id="{D8F9D134-07EA-8227-ACCB-5213A44D67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588" y="1049882"/>
            <a:ext cx="4667885" cy="2623715"/>
          </a:xfrm>
          <a:prstGeom prst="rect">
            <a:avLst/>
          </a:prstGeom>
        </p:spPr>
      </p:pic>
      <p:sp>
        <p:nvSpPr>
          <p:cNvPr id="6" name="Titel 1">
            <a:extLst>
              <a:ext uri="{FF2B5EF4-FFF2-40B4-BE49-F238E27FC236}">
                <a16:creationId xmlns:a16="http://schemas.microsoft.com/office/drawing/2014/main" id="{24B29025-58A2-7013-BFCF-051C24B0F5B2}"/>
              </a:ext>
            </a:extLst>
          </p:cNvPr>
          <p:cNvSpPr>
            <a:spLocks noGrp="1"/>
          </p:cNvSpPr>
          <p:nvPr>
            <p:ph type="title"/>
          </p:nvPr>
        </p:nvSpPr>
        <p:spPr>
          <a:xfrm>
            <a:off x="574963" y="20782"/>
            <a:ext cx="3590677" cy="1325563"/>
          </a:xfrm>
        </p:spPr>
        <p:txBody>
          <a:bodyPr/>
          <a:lstStyle/>
          <a:p>
            <a:pPr algn="l"/>
            <a:r>
              <a:rPr lang="nl-NL" dirty="0">
                <a:latin typeface="Calibri"/>
                <a:ea typeface="Calibri"/>
                <a:cs typeface="Calibri"/>
              </a:rPr>
              <a:t>Planning</a:t>
            </a:r>
          </a:p>
        </p:txBody>
      </p:sp>
      <p:graphicFrame>
        <p:nvGraphicFramePr>
          <p:cNvPr id="3" name="Tabel 2">
            <a:extLst>
              <a:ext uri="{FF2B5EF4-FFF2-40B4-BE49-F238E27FC236}">
                <a16:creationId xmlns:a16="http://schemas.microsoft.com/office/drawing/2014/main" id="{07E4CD14-EF28-F5B2-1094-EB7EE5C26CCD}"/>
              </a:ext>
            </a:extLst>
          </p:cNvPr>
          <p:cNvGraphicFramePr>
            <a:graphicFrameLocks noGrp="1"/>
          </p:cNvGraphicFramePr>
          <p:nvPr>
            <p:extLst>
              <p:ext uri="{D42A27DB-BD31-4B8C-83A1-F6EECF244321}">
                <p14:modId xmlns:p14="http://schemas.microsoft.com/office/powerpoint/2010/main" val="1515463665"/>
              </p:ext>
            </p:extLst>
          </p:nvPr>
        </p:nvGraphicFramePr>
        <p:xfrm>
          <a:off x="5821778" y="1049882"/>
          <a:ext cx="5708634" cy="4513433"/>
        </p:xfrm>
        <a:graphic>
          <a:graphicData uri="http://schemas.openxmlformats.org/drawingml/2006/table">
            <a:tbl>
              <a:tblPr firstRow="1" firstCol="1" bandRow="1">
                <a:tableStyleId>{5C22544A-7EE6-4342-B048-85BDC9FD1C3A}</a:tableStyleId>
              </a:tblPr>
              <a:tblGrid>
                <a:gridCol w="3885454">
                  <a:extLst>
                    <a:ext uri="{9D8B030D-6E8A-4147-A177-3AD203B41FA5}">
                      <a16:colId xmlns:a16="http://schemas.microsoft.com/office/drawing/2014/main" val="2497812260"/>
                    </a:ext>
                  </a:extLst>
                </a:gridCol>
                <a:gridCol w="1823180">
                  <a:extLst>
                    <a:ext uri="{9D8B030D-6E8A-4147-A177-3AD203B41FA5}">
                      <a16:colId xmlns:a16="http://schemas.microsoft.com/office/drawing/2014/main" val="1760535431"/>
                    </a:ext>
                  </a:extLst>
                </a:gridCol>
              </a:tblGrid>
              <a:tr h="308760">
                <a:tc>
                  <a:txBody>
                    <a:bodyPr/>
                    <a:lstStyle/>
                    <a:p>
                      <a:r>
                        <a:rPr lang="nl-NL" sz="2000" dirty="0">
                          <a:effectLst/>
                          <a:latin typeface="Aptos" panose="020B0004020202020204" pitchFamily="34" charset="0"/>
                        </a:rPr>
                        <a:t>Mijlpaal</a:t>
                      </a:r>
                      <a:endParaRPr lang="nl-NL" sz="2000" dirty="0">
                        <a:effectLst/>
                        <a:latin typeface="Aptos" panose="020B0004020202020204" pitchFamily="34" charset="0"/>
                        <a:ea typeface="Times New Roman" panose="02020603050405020304" pitchFamily="18" charset="0"/>
                        <a:cs typeface="Arial" panose="020B0604020202020204" pitchFamily="34" charset="0"/>
                      </a:endParaRPr>
                    </a:p>
                  </a:txBody>
                  <a:tcPr marL="87285" marR="87285" marT="0" marB="0">
                    <a:solidFill>
                      <a:schemeClr val="tx2">
                        <a:lumMod val="75000"/>
                      </a:schemeClr>
                    </a:solidFill>
                  </a:tcPr>
                </a:tc>
                <a:tc>
                  <a:txBody>
                    <a:bodyPr/>
                    <a:lstStyle/>
                    <a:p>
                      <a:r>
                        <a:rPr lang="nl-NL" sz="2000" dirty="0">
                          <a:effectLst/>
                          <a:latin typeface="Aptos" panose="020B0004020202020204" pitchFamily="34" charset="0"/>
                        </a:rPr>
                        <a:t>Datum</a:t>
                      </a:r>
                      <a:endParaRPr lang="nl-NL" sz="2000" dirty="0">
                        <a:effectLst/>
                        <a:latin typeface="Aptos" panose="020B0004020202020204" pitchFamily="34" charset="0"/>
                        <a:ea typeface="Times New Roman" panose="02020603050405020304" pitchFamily="18" charset="0"/>
                        <a:cs typeface="Arial" panose="020B0604020202020204" pitchFamily="34" charset="0"/>
                      </a:endParaRPr>
                    </a:p>
                  </a:txBody>
                  <a:tcPr marL="87285" marR="87285" marT="0" marB="0">
                    <a:solidFill>
                      <a:schemeClr val="tx2">
                        <a:lumMod val="75000"/>
                      </a:schemeClr>
                    </a:solidFill>
                  </a:tcPr>
                </a:tc>
                <a:extLst>
                  <a:ext uri="{0D108BD9-81ED-4DB2-BD59-A6C34878D82A}">
                    <a16:rowId xmlns:a16="http://schemas.microsoft.com/office/drawing/2014/main" val="1158502695"/>
                  </a:ext>
                </a:extLst>
              </a:tr>
              <a:tr h="577247">
                <a:tc>
                  <a:txBody>
                    <a:bodyPr/>
                    <a:lstStyle/>
                    <a:p>
                      <a:r>
                        <a:rPr lang="nl-NL" sz="1600" b="0">
                          <a:effectLst/>
                          <a:latin typeface="Aptos" panose="020B0004020202020204" pitchFamily="34" charset="0"/>
                        </a:rPr>
                        <a:t>Start Verkenning</a:t>
                      </a:r>
                      <a:endParaRPr lang="nl-NL" sz="1600" b="0">
                        <a:effectLst/>
                        <a:latin typeface="Aptos" panose="020B0004020202020204" pitchFamily="34" charset="0"/>
                        <a:ea typeface="Times New Roman" panose="02020603050405020304" pitchFamily="18" charset="0"/>
                        <a:cs typeface="Arial" panose="020B0604020202020204" pitchFamily="34" charset="0"/>
                      </a:endParaRPr>
                    </a:p>
                  </a:txBody>
                  <a:tcPr marL="87285" marR="87285" marT="0" marB="0">
                    <a:solidFill>
                      <a:schemeClr val="tx2">
                        <a:lumMod val="75000"/>
                      </a:schemeClr>
                    </a:solidFill>
                  </a:tcPr>
                </a:tc>
                <a:tc>
                  <a:txBody>
                    <a:bodyPr/>
                    <a:lstStyle/>
                    <a:p>
                      <a:r>
                        <a:rPr lang="nl-NL" sz="1600">
                          <a:effectLst/>
                          <a:latin typeface="Aptos" panose="020B0004020202020204" pitchFamily="34" charset="0"/>
                        </a:rPr>
                        <a:t>December 2025</a:t>
                      </a:r>
                      <a:endParaRPr lang="nl-NL" sz="1600">
                        <a:effectLst/>
                        <a:latin typeface="Aptos" panose="020B0004020202020204" pitchFamily="34" charset="0"/>
                        <a:ea typeface="Times New Roman" panose="02020603050405020304" pitchFamily="18" charset="0"/>
                        <a:cs typeface="Arial" panose="020B0604020202020204" pitchFamily="34" charset="0"/>
                      </a:endParaRPr>
                    </a:p>
                  </a:txBody>
                  <a:tcPr marL="87285" marR="87285" marT="0" marB="0">
                    <a:solidFill>
                      <a:schemeClr val="bg1">
                        <a:lumMod val="85000"/>
                      </a:schemeClr>
                    </a:solidFill>
                  </a:tcPr>
                </a:tc>
                <a:extLst>
                  <a:ext uri="{0D108BD9-81ED-4DB2-BD59-A6C34878D82A}">
                    <a16:rowId xmlns:a16="http://schemas.microsoft.com/office/drawing/2014/main" val="2999559219"/>
                  </a:ext>
                </a:extLst>
              </a:tr>
              <a:tr h="577247">
                <a:tc>
                  <a:txBody>
                    <a:bodyPr/>
                    <a:lstStyle/>
                    <a:p>
                      <a:r>
                        <a:rPr lang="nl-NL" sz="1600" b="0">
                          <a:effectLst/>
                          <a:latin typeface="Aptos" panose="020B0004020202020204" pitchFamily="34" charset="0"/>
                        </a:rPr>
                        <a:t>Opleveren Technische Uitgangspuntennotitie</a:t>
                      </a:r>
                      <a:endParaRPr lang="nl-NL" sz="1600" b="0">
                        <a:effectLst/>
                        <a:latin typeface="Aptos" panose="020B0004020202020204" pitchFamily="34" charset="0"/>
                        <a:ea typeface="Times New Roman" panose="02020603050405020304" pitchFamily="18" charset="0"/>
                        <a:cs typeface="Arial" panose="020B0604020202020204" pitchFamily="34" charset="0"/>
                      </a:endParaRPr>
                    </a:p>
                  </a:txBody>
                  <a:tcPr marL="87285" marR="87285" marT="0" marB="0">
                    <a:solidFill>
                      <a:schemeClr val="tx2">
                        <a:lumMod val="75000"/>
                      </a:schemeClr>
                    </a:solidFill>
                  </a:tcPr>
                </a:tc>
                <a:tc>
                  <a:txBody>
                    <a:bodyPr/>
                    <a:lstStyle/>
                    <a:p>
                      <a:r>
                        <a:rPr lang="nl-NL" sz="1600">
                          <a:effectLst/>
                          <a:latin typeface="Aptos" panose="020B0004020202020204" pitchFamily="34" charset="0"/>
                        </a:rPr>
                        <a:t>April </a:t>
                      </a:r>
                      <a:r>
                        <a:rPr lang="nl-NL" sz="1600" kern="1200">
                          <a:solidFill>
                            <a:schemeClr val="dk1"/>
                          </a:solidFill>
                          <a:effectLst/>
                          <a:latin typeface="Aptos" panose="020B0004020202020204" pitchFamily="34" charset="0"/>
                          <a:ea typeface="+mn-ea"/>
                          <a:cs typeface="+mn-cs"/>
                        </a:rPr>
                        <a:t>2026</a:t>
                      </a:r>
                    </a:p>
                  </a:txBody>
                  <a:tcPr marL="87285" marR="87285" marT="0" marB="0">
                    <a:solidFill>
                      <a:schemeClr val="bg1">
                        <a:lumMod val="95000"/>
                      </a:schemeClr>
                    </a:solidFill>
                  </a:tcPr>
                </a:tc>
                <a:extLst>
                  <a:ext uri="{0D108BD9-81ED-4DB2-BD59-A6C34878D82A}">
                    <a16:rowId xmlns:a16="http://schemas.microsoft.com/office/drawing/2014/main" val="2749490842"/>
                  </a:ext>
                </a:extLst>
              </a:tr>
              <a:tr h="577247">
                <a:tc>
                  <a:txBody>
                    <a:bodyPr/>
                    <a:lstStyle/>
                    <a:p>
                      <a:r>
                        <a:rPr lang="nl-NL" sz="1600" b="0">
                          <a:effectLst/>
                          <a:latin typeface="Aptos" panose="020B0004020202020204" pitchFamily="34" charset="0"/>
                        </a:rPr>
                        <a:t>Opleveren Nota Bouwstenen en mogelijke Oplossingen</a:t>
                      </a:r>
                      <a:endParaRPr lang="nl-NL" sz="1600" b="0">
                        <a:effectLst/>
                        <a:latin typeface="Aptos" panose="020B0004020202020204" pitchFamily="34" charset="0"/>
                        <a:ea typeface="Times New Roman" panose="02020603050405020304" pitchFamily="18" charset="0"/>
                        <a:cs typeface="Arial" panose="020B0604020202020204" pitchFamily="34" charset="0"/>
                      </a:endParaRPr>
                    </a:p>
                  </a:txBody>
                  <a:tcPr marL="87285" marR="87285" marT="0" marB="0">
                    <a:solidFill>
                      <a:schemeClr val="tx2">
                        <a:lumMod val="75000"/>
                      </a:schemeClr>
                    </a:solidFill>
                  </a:tcPr>
                </a:tc>
                <a:tc>
                  <a:txBody>
                    <a:bodyPr/>
                    <a:lstStyle/>
                    <a:p>
                      <a:pPr marL="0" algn="l" defTabSz="914400" rtl="0" eaLnBrk="1" latinLnBrk="0" hangingPunct="1"/>
                      <a:r>
                        <a:rPr lang="nl-NL" sz="1600" kern="1200">
                          <a:solidFill>
                            <a:schemeClr val="dk1"/>
                          </a:solidFill>
                          <a:effectLst/>
                          <a:latin typeface="Aptos" panose="020B0004020202020204" pitchFamily="34" charset="0"/>
                          <a:ea typeface="+mn-ea"/>
                          <a:cs typeface="+mn-cs"/>
                        </a:rPr>
                        <a:t>Augustus 2026</a:t>
                      </a:r>
                    </a:p>
                  </a:txBody>
                  <a:tcPr marL="87285" marR="87285" marT="0" marB="0">
                    <a:solidFill>
                      <a:schemeClr val="bg1">
                        <a:lumMod val="85000"/>
                      </a:schemeClr>
                    </a:solidFill>
                  </a:tcPr>
                </a:tc>
                <a:extLst>
                  <a:ext uri="{0D108BD9-81ED-4DB2-BD59-A6C34878D82A}">
                    <a16:rowId xmlns:a16="http://schemas.microsoft.com/office/drawing/2014/main" val="3077088643"/>
                  </a:ext>
                </a:extLst>
              </a:tr>
              <a:tr h="577247">
                <a:tc>
                  <a:txBody>
                    <a:bodyPr/>
                    <a:lstStyle/>
                    <a:p>
                      <a:r>
                        <a:rPr lang="nl-NL" sz="1600" b="0">
                          <a:effectLst/>
                          <a:latin typeface="Aptos" panose="020B0004020202020204" pitchFamily="34" charset="0"/>
                        </a:rPr>
                        <a:t>Besluit DB </a:t>
                      </a:r>
                      <a:r>
                        <a:rPr lang="nl-NL" sz="1600" b="0">
                          <a:effectLst/>
                          <a:latin typeface="Aptos" panose="020B0004020202020204" pitchFamily="34" charset="0"/>
                          <a:sym typeface="Wingdings" panose="05000000000000000000" pitchFamily="2" charset="2"/>
                        </a:rPr>
                        <a:t></a:t>
                      </a:r>
                      <a:r>
                        <a:rPr lang="nl-NL" sz="1600" b="0">
                          <a:effectLst/>
                          <a:latin typeface="Aptos" panose="020B0004020202020204" pitchFamily="34" charset="0"/>
                        </a:rPr>
                        <a:t> Nota Kansrijke Alternatieven</a:t>
                      </a:r>
                      <a:endParaRPr lang="nl-NL" sz="1600" b="0">
                        <a:effectLst/>
                        <a:latin typeface="Aptos" panose="020B0004020202020204" pitchFamily="34" charset="0"/>
                        <a:ea typeface="Times New Roman" panose="02020603050405020304" pitchFamily="18" charset="0"/>
                        <a:cs typeface="Arial" panose="020B0604020202020204" pitchFamily="34" charset="0"/>
                      </a:endParaRPr>
                    </a:p>
                  </a:txBody>
                  <a:tcPr marL="87285" marR="87285" marT="0" marB="0">
                    <a:solidFill>
                      <a:schemeClr val="tx2">
                        <a:lumMod val="75000"/>
                      </a:schemeClr>
                    </a:solidFill>
                  </a:tcPr>
                </a:tc>
                <a:tc>
                  <a:txBody>
                    <a:bodyPr/>
                    <a:lstStyle/>
                    <a:p>
                      <a:r>
                        <a:rPr lang="nl-NL" sz="1600">
                          <a:effectLst/>
                          <a:latin typeface="Aptos" panose="020B0004020202020204" pitchFamily="34" charset="0"/>
                        </a:rPr>
                        <a:t>Februari 2027</a:t>
                      </a:r>
                      <a:endParaRPr lang="nl-NL" sz="1600">
                        <a:effectLst/>
                        <a:latin typeface="Aptos" panose="020B0004020202020204" pitchFamily="34" charset="0"/>
                        <a:ea typeface="Times New Roman" panose="02020603050405020304" pitchFamily="18" charset="0"/>
                        <a:cs typeface="Arial" panose="020B0604020202020204" pitchFamily="34" charset="0"/>
                      </a:endParaRPr>
                    </a:p>
                  </a:txBody>
                  <a:tcPr marL="87285" marR="87285" marT="0" marB="0">
                    <a:solidFill>
                      <a:schemeClr val="bg1">
                        <a:lumMod val="85000"/>
                      </a:schemeClr>
                    </a:solidFill>
                  </a:tcPr>
                </a:tc>
                <a:extLst>
                  <a:ext uri="{0D108BD9-81ED-4DB2-BD59-A6C34878D82A}">
                    <a16:rowId xmlns:a16="http://schemas.microsoft.com/office/drawing/2014/main" val="1839693399"/>
                  </a:ext>
                </a:extLst>
              </a:tr>
              <a:tr h="791063">
                <a:tc>
                  <a:txBody>
                    <a:bodyPr/>
                    <a:lstStyle/>
                    <a:p>
                      <a:r>
                        <a:rPr lang="nl-NL" sz="1600" b="0">
                          <a:effectLst/>
                          <a:latin typeface="Aptos" panose="020B0004020202020204" pitchFamily="34" charset="0"/>
                        </a:rPr>
                        <a:t>Besluit DB </a:t>
                      </a:r>
                      <a:r>
                        <a:rPr lang="nl-NL" sz="1600" b="0">
                          <a:effectLst/>
                          <a:latin typeface="Aptos" panose="020B0004020202020204" pitchFamily="34" charset="0"/>
                          <a:sym typeface="Wingdings" panose="05000000000000000000" pitchFamily="2" charset="2"/>
                        </a:rPr>
                        <a:t></a:t>
                      </a:r>
                      <a:r>
                        <a:rPr lang="nl-NL" sz="1600" b="0">
                          <a:effectLst/>
                          <a:latin typeface="Aptos" panose="020B0004020202020204" pitchFamily="34" charset="0"/>
                        </a:rPr>
                        <a:t> Definitieve Nota VKA + mer-aanmeldnotitie</a:t>
                      </a:r>
                      <a:endParaRPr lang="nl-NL" sz="1600" b="0">
                        <a:effectLst/>
                        <a:latin typeface="Aptos" panose="020B0004020202020204" pitchFamily="34" charset="0"/>
                        <a:ea typeface="Times New Roman" panose="02020603050405020304" pitchFamily="18" charset="0"/>
                        <a:cs typeface="Arial" panose="020B0604020202020204" pitchFamily="34" charset="0"/>
                      </a:endParaRPr>
                    </a:p>
                  </a:txBody>
                  <a:tcPr marL="87285" marR="87285" marT="0" marB="0">
                    <a:solidFill>
                      <a:schemeClr val="tx2">
                        <a:lumMod val="75000"/>
                      </a:schemeClr>
                    </a:solidFill>
                  </a:tcPr>
                </a:tc>
                <a:tc>
                  <a:txBody>
                    <a:bodyPr/>
                    <a:lstStyle/>
                    <a:p>
                      <a:r>
                        <a:rPr lang="nl-NL" sz="1600">
                          <a:effectLst/>
                          <a:latin typeface="Aptos" panose="020B0004020202020204" pitchFamily="34" charset="0"/>
                        </a:rPr>
                        <a:t>Juli 2027</a:t>
                      </a:r>
                      <a:endParaRPr lang="nl-NL" sz="1600">
                        <a:effectLst/>
                        <a:latin typeface="Aptos" panose="020B0004020202020204" pitchFamily="34" charset="0"/>
                        <a:ea typeface="Times New Roman" panose="02020603050405020304" pitchFamily="18" charset="0"/>
                        <a:cs typeface="Arial" panose="020B0604020202020204" pitchFamily="34" charset="0"/>
                      </a:endParaRPr>
                    </a:p>
                  </a:txBody>
                  <a:tcPr marL="87285" marR="87285" marT="0" marB="0">
                    <a:solidFill>
                      <a:schemeClr val="bg1">
                        <a:lumMod val="95000"/>
                      </a:schemeClr>
                    </a:solidFill>
                  </a:tcPr>
                </a:tc>
                <a:extLst>
                  <a:ext uri="{0D108BD9-81ED-4DB2-BD59-A6C34878D82A}">
                    <a16:rowId xmlns:a16="http://schemas.microsoft.com/office/drawing/2014/main" val="3487900076"/>
                  </a:ext>
                </a:extLst>
              </a:tr>
              <a:tr h="527375">
                <a:tc>
                  <a:txBody>
                    <a:bodyPr/>
                    <a:lstStyle/>
                    <a:p>
                      <a:r>
                        <a:rPr lang="nl-NL" sz="1600" b="0">
                          <a:effectLst/>
                          <a:latin typeface="Aptos" panose="020B0004020202020204" pitchFamily="34" charset="0"/>
                        </a:rPr>
                        <a:t>Besluit AB </a:t>
                      </a:r>
                      <a:r>
                        <a:rPr lang="nl-NL" sz="1600" b="0">
                          <a:effectLst/>
                          <a:latin typeface="Aptos" panose="020B0004020202020204" pitchFamily="34" charset="0"/>
                          <a:sym typeface="Wingdings" panose="05000000000000000000" pitchFamily="2" charset="2"/>
                        </a:rPr>
                        <a:t></a:t>
                      </a:r>
                      <a:r>
                        <a:rPr lang="nl-NL" sz="1600" b="0">
                          <a:effectLst/>
                          <a:latin typeface="Aptos" panose="020B0004020202020204" pitchFamily="34" charset="0"/>
                        </a:rPr>
                        <a:t> Plan van Aanpak Planuitwerking</a:t>
                      </a:r>
                      <a:endParaRPr lang="nl-NL" sz="1600" b="0">
                        <a:effectLst/>
                        <a:latin typeface="Aptos" panose="020B0004020202020204" pitchFamily="34" charset="0"/>
                        <a:ea typeface="Times New Roman" panose="02020603050405020304" pitchFamily="18" charset="0"/>
                        <a:cs typeface="Arial" panose="020B0604020202020204" pitchFamily="34" charset="0"/>
                      </a:endParaRPr>
                    </a:p>
                  </a:txBody>
                  <a:tcPr marL="87285" marR="87285" marT="0" marB="0">
                    <a:solidFill>
                      <a:schemeClr val="tx2">
                        <a:lumMod val="75000"/>
                      </a:schemeClr>
                    </a:solidFill>
                  </a:tcPr>
                </a:tc>
                <a:tc>
                  <a:txBody>
                    <a:bodyPr/>
                    <a:lstStyle/>
                    <a:p>
                      <a:r>
                        <a:rPr lang="nl-NL" sz="1600">
                          <a:effectLst/>
                          <a:latin typeface="Aptos" panose="020B0004020202020204" pitchFamily="34" charset="0"/>
                        </a:rPr>
                        <a:t>Augustus </a:t>
                      </a:r>
                      <a:r>
                        <a:rPr lang="nl-NL" sz="1600" kern="1200">
                          <a:solidFill>
                            <a:schemeClr val="dk1"/>
                          </a:solidFill>
                          <a:effectLst/>
                          <a:latin typeface="Aptos" panose="020B0004020202020204" pitchFamily="34" charset="0"/>
                          <a:ea typeface="+mn-ea"/>
                          <a:cs typeface="+mn-cs"/>
                        </a:rPr>
                        <a:t>2027</a:t>
                      </a:r>
                    </a:p>
                  </a:txBody>
                  <a:tcPr marL="87285" marR="87285" marT="0" marB="0">
                    <a:solidFill>
                      <a:schemeClr val="bg1">
                        <a:lumMod val="85000"/>
                      </a:schemeClr>
                    </a:solidFill>
                  </a:tcPr>
                </a:tc>
                <a:extLst>
                  <a:ext uri="{0D108BD9-81ED-4DB2-BD59-A6C34878D82A}">
                    <a16:rowId xmlns:a16="http://schemas.microsoft.com/office/drawing/2014/main" val="2451229625"/>
                  </a:ext>
                </a:extLst>
              </a:tr>
              <a:tr h="577247">
                <a:tc>
                  <a:txBody>
                    <a:bodyPr/>
                    <a:lstStyle/>
                    <a:p>
                      <a:r>
                        <a:rPr lang="nl-NL" sz="1600" b="0">
                          <a:effectLst/>
                          <a:latin typeface="Aptos" panose="020B0004020202020204" pitchFamily="34" charset="0"/>
                          <a:ea typeface="Times New Roman" panose="02020603050405020304" pitchFamily="18" charset="0"/>
                          <a:cs typeface="Arial" panose="020B0604020202020204" pitchFamily="34" charset="0"/>
                        </a:rPr>
                        <a:t>Einde Verkenning</a:t>
                      </a:r>
                    </a:p>
                  </a:txBody>
                  <a:tcPr marL="87285" marR="87285" marT="0" marB="0">
                    <a:solidFill>
                      <a:schemeClr val="tx2">
                        <a:lumMod val="75000"/>
                      </a:schemeClr>
                    </a:solidFill>
                  </a:tcPr>
                </a:tc>
                <a:tc>
                  <a:txBody>
                    <a:bodyPr/>
                    <a:lstStyle/>
                    <a:p>
                      <a:r>
                        <a:rPr lang="nl-NL" sz="1600">
                          <a:effectLst/>
                          <a:latin typeface="Aptos" panose="020B0004020202020204" pitchFamily="34" charset="0"/>
                        </a:rPr>
                        <a:t>September 2027</a:t>
                      </a:r>
                      <a:endParaRPr lang="nl-NL" sz="1600">
                        <a:effectLst/>
                        <a:latin typeface="Aptos" panose="020B0004020202020204" pitchFamily="34" charset="0"/>
                        <a:ea typeface="Times New Roman" panose="02020603050405020304" pitchFamily="18" charset="0"/>
                        <a:cs typeface="Arial" panose="020B0604020202020204" pitchFamily="34" charset="0"/>
                      </a:endParaRPr>
                    </a:p>
                  </a:txBody>
                  <a:tcPr marL="87285" marR="87285" marT="0" marB="0">
                    <a:solidFill>
                      <a:schemeClr val="bg1">
                        <a:lumMod val="95000"/>
                      </a:schemeClr>
                    </a:solidFill>
                  </a:tcPr>
                </a:tc>
                <a:extLst>
                  <a:ext uri="{0D108BD9-81ED-4DB2-BD59-A6C34878D82A}">
                    <a16:rowId xmlns:a16="http://schemas.microsoft.com/office/drawing/2014/main" val="532680001"/>
                  </a:ext>
                </a:extLst>
              </a:tr>
            </a:tbl>
          </a:graphicData>
        </a:graphic>
      </p:graphicFrame>
      <p:sp>
        <p:nvSpPr>
          <p:cNvPr id="13" name="Tekstvak 12">
            <a:extLst>
              <a:ext uri="{FF2B5EF4-FFF2-40B4-BE49-F238E27FC236}">
                <a16:creationId xmlns:a16="http://schemas.microsoft.com/office/drawing/2014/main" id="{094F66A3-EBD4-7AE1-B12E-83DED788090F}"/>
              </a:ext>
            </a:extLst>
          </p:cNvPr>
          <p:cNvSpPr txBox="1"/>
          <p:nvPr/>
        </p:nvSpPr>
        <p:spPr>
          <a:xfrm>
            <a:off x="574963" y="4241032"/>
            <a:ext cx="4667885" cy="923330"/>
          </a:xfrm>
          <a:prstGeom prst="rect">
            <a:avLst/>
          </a:prstGeom>
          <a:noFill/>
        </p:spPr>
        <p:txBody>
          <a:bodyPr wrap="square">
            <a:spAutoFit/>
          </a:bodyPr>
          <a:lstStyle/>
          <a:p>
            <a:r>
              <a:rPr lang="nl-NL" b="0" i="0" dirty="0">
                <a:solidFill>
                  <a:srgbClr val="2B2B2B"/>
                </a:solidFill>
                <a:effectLst/>
                <a:latin typeface="Source Sans Pro" panose="020B0503030403020204" pitchFamily="34" charset="0"/>
              </a:rPr>
              <a:t>De Verkenning vindt plaats in 2025 – 2027, de Planuitwerking in 2028 – 2029 en de Realisatie start eind 2029.</a:t>
            </a:r>
          </a:p>
        </p:txBody>
      </p:sp>
    </p:spTree>
    <p:extLst>
      <p:ext uri="{BB962C8B-B14F-4D97-AF65-F5344CB8AC3E}">
        <p14:creationId xmlns:p14="http://schemas.microsoft.com/office/powerpoint/2010/main" val="2441712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61123-FF38-E22E-7C82-15D86219D3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929E13-E3DF-B6A0-646B-6981B25A3DD4}"/>
              </a:ext>
            </a:extLst>
          </p:cNvPr>
          <p:cNvSpPr>
            <a:spLocks noGrp="1"/>
          </p:cNvSpPr>
          <p:nvPr>
            <p:ph type="title"/>
          </p:nvPr>
        </p:nvSpPr>
        <p:spPr>
          <a:xfrm>
            <a:off x="720428" y="553346"/>
            <a:ext cx="5867400" cy="648373"/>
          </a:xfrm>
        </p:spPr>
        <p:txBody>
          <a:bodyPr>
            <a:normAutofit fontScale="90000"/>
          </a:bodyPr>
          <a:lstStyle/>
          <a:p>
            <a:r>
              <a:rPr lang="nl-NL"/>
              <a:t>Moet dat nu allemaal?</a:t>
            </a:r>
          </a:p>
        </p:txBody>
      </p:sp>
      <p:sp>
        <p:nvSpPr>
          <p:cNvPr id="3" name="Titel 1">
            <a:extLst>
              <a:ext uri="{FF2B5EF4-FFF2-40B4-BE49-F238E27FC236}">
                <a16:creationId xmlns:a16="http://schemas.microsoft.com/office/drawing/2014/main" id="{A0D009CF-054A-58C0-6411-2FFD87A39465}"/>
              </a:ext>
            </a:extLst>
          </p:cNvPr>
          <p:cNvSpPr txBox="1">
            <a:spLocks/>
          </p:cNvSpPr>
          <p:nvPr/>
        </p:nvSpPr>
        <p:spPr>
          <a:xfrm>
            <a:off x="720428" y="1975104"/>
            <a:ext cx="10791868" cy="4041648"/>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u="sng" dirty="0"/>
              <a:t>Aspecten (o.a.)</a:t>
            </a:r>
            <a:r>
              <a:rPr lang="nl-NL" dirty="0"/>
              <a:t>: Wet- en regelgeving (o.a. Omgevingswet), waterveiligheidsnorm, </a:t>
            </a:r>
            <a:r>
              <a:rPr lang="nl-NL" dirty="0" err="1"/>
              <a:t>m.e.r</a:t>
            </a:r>
            <a:r>
              <a:rPr lang="nl-NL" dirty="0"/>
              <a:t>.-procedure, draagvlak, passend in landschap, duurzaam, N2000 gebied, Unesco Werelderfgoed, </a:t>
            </a:r>
            <a:r>
              <a:rPr lang="nl-NL"/>
              <a:t>bewonersbelangen, Hoogwaterbeschermingsprogramma </a:t>
            </a:r>
            <a:r>
              <a:rPr lang="nl-NL" dirty="0"/>
              <a:t>HWBP, kosten/baten, programma Meegroeiende Kust.</a:t>
            </a:r>
          </a:p>
          <a:p>
            <a:r>
              <a:rPr lang="nl-NL" dirty="0">
                <a:sym typeface="Wingdings" panose="05000000000000000000" pitchFamily="2" charset="2"/>
              </a:rPr>
              <a:t>	</a:t>
            </a:r>
            <a:endParaRPr lang="nl-NL" dirty="0">
              <a:ea typeface="Calibri Light"/>
              <a:cs typeface="Calibri Light"/>
            </a:endParaRPr>
          </a:p>
          <a:p>
            <a:pPr marL="1943100" lvl="3" indent="-571500">
              <a:buFont typeface="Wingdings" panose="05000000000000000000" pitchFamily="2" charset="2"/>
              <a:buChar char="à"/>
            </a:pPr>
            <a:r>
              <a:rPr lang="nl-NL" sz="4700" u="sng" dirty="0"/>
              <a:t>integraal afweegproces</a:t>
            </a:r>
            <a:endParaRPr lang="nl-NL" sz="4700" dirty="0"/>
          </a:p>
          <a:p>
            <a:pPr marL="571500" indent="-571500">
              <a:buFont typeface="Wingdings" panose="05000000000000000000" pitchFamily="2" charset="2"/>
              <a:buChar char="à"/>
            </a:pPr>
            <a:endParaRPr lang="nl-NL" dirty="0"/>
          </a:p>
          <a:p>
            <a:r>
              <a:rPr lang="nl-NL" u="sng" dirty="0"/>
              <a:t>H&amp;A</a:t>
            </a:r>
            <a:r>
              <a:rPr lang="nl-NL" dirty="0"/>
              <a:t>: zorgvuldig, transparant, uitlegbaar, integer, onpartijdig, betrouwbaar</a:t>
            </a:r>
            <a:endParaRPr lang="nl-NL" dirty="0">
              <a:ea typeface="Calibri Light"/>
              <a:cs typeface="Calibri Light"/>
            </a:endParaRPr>
          </a:p>
          <a:p>
            <a:endParaRPr lang="nl-NL" dirty="0"/>
          </a:p>
          <a:p>
            <a:r>
              <a:rPr lang="nl-NL" dirty="0"/>
              <a:t>Ja, het moet… </a:t>
            </a:r>
            <a:endParaRPr lang="nl-NL" dirty="0">
              <a:ea typeface="Calibri Light"/>
              <a:cs typeface="Calibri Light"/>
            </a:endParaRPr>
          </a:p>
        </p:txBody>
      </p:sp>
    </p:spTree>
    <p:extLst>
      <p:ext uri="{BB962C8B-B14F-4D97-AF65-F5344CB8AC3E}">
        <p14:creationId xmlns:p14="http://schemas.microsoft.com/office/powerpoint/2010/main" val="3179775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A4426-888B-5309-4156-D2A4B972DEBE}"/>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C02CEC90-9BEC-F355-1534-CA6955924261}"/>
              </a:ext>
            </a:extLst>
          </p:cNvPr>
          <p:cNvSpPr>
            <a:spLocks noGrp="1"/>
          </p:cNvSpPr>
          <p:nvPr>
            <p:ph type="title"/>
          </p:nvPr>
        </p:nvSpPr>
        <p:spPr>
          <a:xfrm>
            <a:off x="574963" y="20782"/>
            <a:ext cx="3590677" cy="1325563"/>
          </a:xfrm>
        </p:spPr>
        <p:txBody>
          <a:bodyPr>
            <a:normAutofit/>
          </a:bodyPr>
          <a:lstStyle/>
          <a:p>
            <a:pPr algn="l"/>
            <a:r>
              <a:rPr lang="nl-NL" dirty="0">
                <a:latin typeface="Calibri"/>
                <a:ea typeface="Calibri"/>
                <a:cs typeface="Calibri"/>
              </a:rPr>
              <a:t>Uw inbreng</a:t>
            </a:r>
          </a:p>
        </p:txBody>
      </p:sp>
      <p:sp>
        <p:nvSpPr>
          <p:cNvPr id="13" name="Tekstvak 12">
            <a:extLst>
              <a:ext uri="{FF2B5EF4-FFF2-40B4-BE49-F238E27FC236}">
                <a16:creationId xmlns:a16="http://schemas.microsoft.com/office/drawing/2014/main" id="{67D784AE-CC1F-D6AF-E24F-BF3681922673}"/>
              </a:ext>
            </a:extLst>
          </p:cNvPr>
          <p:cNvSpPr txBox="1"/>
          <p:nvPr/>
        </p:nvSpPr>
        <p:spPr>
          <a:xfrm>
            <a:off x="6414051" y="1694301"/>
            <a:ext cx="5393636" cy="2954655"/>
          </a:xfrm>
          <a:prstGeom prst="rect">
            <a:avLst/>
          </a:prstGeom>
          <a:noFill/>
        </p:spPr>
        <p:txBody>
          <a:bodyPr wrap="square">
            <a:spAutoFit/>
          </a:bodyPr>
          <a:lstStyle/>
          <a:p>
            <a:r>
              <a:rPr lang="nl-NL" sz="2400" b="1" dirty="0">
                <a:solidFill>
                  <a:srgbClr val="2B2B2B"/>
                </a:solidFill>
                <a:latin typeface="Verdana" panose="020B0604030504040204" pitchFamily="34" charset="0"/>
                <a:ea typeface="Verdana" panose="020B0604030504040204" pitchFamily="34" charset="0"/>
              </a:rPr>
              <a:t>Tafelindeling na de Pauze</a:t>
            </a:r>
          </a:p>
          <a:p>
            <a:endParaRPr lang="nl-NL" sz="2400" dirty="0">
              <a:solidFill>
                <a:srgbClr val="2B2B2B"/>
              </a:solidFill>
              <a:latin typeface="Verdana" panose="020B0604030504040204" pitchFamily="34" charset="0"/>
              <a:ea typeface="Verdana" panose="020B0604030504040204" pitchFamily="34" charset="0"/>
            </a:endParaRPr>
          </a:p>
          <a:p>
            <a:r>
              <a:rPr lang="nl-NL" sz="2400" b="0" i="0" dirty="0">
                <a:solidFill>
                  <a:srgbClr val="2B2B2B"/>
                </a:solidFill>
                <a:effectLst/>
                <a:latin typeface="Verdana" panose="020B0604030504040204" pitchFamily="34" charset="0"/>
                <a:ea typeface="Verdana" panose="020B0604030504040204" pitchFamily="34" charset="0"/>
              </a:rPr>
              <a:t>Tafel 1</a:t>
            </a:r>
            <a:r>
              <a:rPr lang="nl-NL" sz="2400" b="0" i="0">
                <a:solidFill>
                  <a:srgbClr val="2B2B2B"/>
                </a:solidFill>
                <a:effectLst/>
                <a:latin typeface="Verdana" panose="020B0604030504040204" pitchFamily="34" charset="0"/>
                <a:ea typeface="Verdana" panose="020B0604030504040204" pitchFamily="34" charset="0"/>
              </a:rPr>
              <a:t>: </a:t>
            </a:r>
            <a:r>
              <a:rPr lang="nl-NL" sz="2400" b="0" i="0" dirty="0">
                <a:solidFill>
                  <a:srgbClr val="2B2B2B"/>
                </a:solidFill>
                <a:effectLst/>
                <a:latin typeface="Verdana" panose="020B0604030504040204" pitchFamily="34" charset="0"/>
                <a:ea typeface="Verdana" panose="020B0604030504040204" pitchFamily="34" charset="0"/>
              </a:rPr>
              <a:t>Techniek (o.a. Paul) </a:t>
            </a:r>
            <a:endParaRPr lang="nl-NL" sz="2400" b="0" i="0">
              <a:solidFill>
                <a:srgbClr val="2B2B2B"/>
              </a:solidFill>
              <a:effectLst/>
              <a:latin typeface="Verdana" panose="020B0604030504040204" pitchFamily="34" charset="0"/>
              <a:ea typeface="Verdana" panose="020B0604030504040204" pitchFamily="34" charset="0"/>
            </a:endParaRPr>
          </a:p>
          <a:p>
            <a:endParaRPr lang="nl-NL" sz="2400" b="0" i="0">
              <a:solidFill>
                <a:srgbClr val="2B2B2B"/>
              </a:solidFill>
              <a:effectLst/>
              <a:latin typeface="Verdana" panose="020B0604030504040204" pitchFamily="34" charset="0"/>
              <a:ea typeface="Verdana" panose="020B0604030504040204" pitchFamily="34" charset="0"/>
            </a:endParaRPr>
          </a:p>
          <a:p>
            <a:r>
              <a:rPr lang="nl-NL" sz="2400" dirty="0">
                <a:solidFill>
                  <a:srgbClr val="2B2B2B"/>
                </a:solidFill>
                <a:latin typeface="Verdana" panose="020B0604030504040204" pitchFamily="34" charset="0"/>
                <a:ea typeface="Verdana" panose="020B0604030504040204" pitchFamily="34" charset="0"/>
              </a:rPr>
              <a:t>Tafel 2</a:t>
            </a:r>
            <a:r>
              <a:rPr lang="nl-NL" sz="2400">
                <a:solidFill>
                  <a:srgbClr val="2B2B2B"/>
                </a:solidFill>
                <a:latin typeface="Verdana" panose="020B0604030504040204" pitchFamily="34" charset="0"/>
                <a:ea typeface="Verdana" panose="020B0604030504040204" pitchFamily="34" charset="0"/>
              </a:rPr>
              <a:t>: </a:t>
            </a:r>
            <a:r>
              <a:rPr lang="nl-NL" sz="2400" dirty="0">
                <a:solidFill>
                  <a:srgbClr val="2B2B2B"/>
                </a:solidFill>
                <a:latin typeface="Verdana" panose="020B0604030504040204" pitchFamily="34" charset="0"/>
                <a:ea typeface="Verdana" panose="020B0604030504040204" pitchFamily="34" charset="0"/>
              </a:rPr>
              <a:t>Proces (o.a. Marco)</a:t>
            </a:r>
          </a:p>
          <a:p>
            <a:endParaRPr lang="nl-NL" sz="2400" dirty="0">
              <a:solidFill>
                <a:srgbClr val="2B2B2B"/>
              </a:solidFill>
              <a:latin typeface="Verdana" panose="020B0604030504040204" pitchFamily="34" charset="0"/>
              <a:ea typeface="Verdana" panose="020B0604030504040204" pitchFamily="34" charset="0"/>
            </a:endParaRPr>
          </a:p>
          <a:p>
            <a:r>
              <a:rPr lang="nl-NL" sz="2400" dirty="0">
                <a:solidFill>
                  <a:srgbClr val="2B2B2B"/>
                </a:solidFill>
                <a:latin typeface="Verdana" panose="020B0604030504040204" pitchFamily="34" charset="0"/>
                <a:ea typeface="Verdana" panose="020B0604030504040204" pitchFamily="34" charset="0"/>
              </a:rPr>
              <a:t>Tafel 3</a:t>
            </a:r>
            <a:r>
              <a:rPr lang="nl-NL" sz="2400">
                <a:solidFill>
                  <a:srgbClr val="2B2B2B"/>
                </a:solidFill>
                <a:latin typeface="Verdana" panose="020B0604030504040204" pitchFamily="34" charset="0"/>
                <a:ea typeface="Verdana" panose="020B0604030504040204" pitchFamily="34" charset="0"/>
              </a:rPr>
              <a:t>: </a:t>
            </a:r>
            <a:r>
              <a:rPr lang="nl-NL" sz="2400" dirty="0">
                <a:solidFill>
                  <a:srgbClr val="2B2B2B"/>
                </a:solidFill>
                <a:latin typeface="Verdana" panose="020B0604030504040204" pitchFamily="34" charset="0"/>
                <a:ea typeface="Verdana" panose="020B0604030504040204" pitchFamily="34" charset="0"/>
              </a:rPr>
              <a:t>Omgeving (o.a. André)</a:t>
            </a:r>
          </a:p>
          <a:p>
            <a:endParaRPr lang="nl-NL" b="0" i="0" dirty="0">
              <a:solidFill>
                <a:srgbClr val="2B2B2B"/>
              </a:solidFill>
              <a:effectLst/>
              <a:latin typeface="Source Sans Pro" panose="020B0503030403020204" pitchFamily="34" charset="0"/>
            </a:endParaRPr>
          </a:p>
        </p:txBody>
      </p:sp>
      <p:sp>
        <p:nvSpPr>
          <p:cNvPr id="4" name="Tekstvak 3">
            <a:extLst>
              <a:ext uri="{FF2B5EF4-FFF2-40B4-BE49-F238E27FC236}">
                <a16:creationId xmlns:a16="http://schemas.microsoft.com/office/drawing/2014/main" id="{4BC5AB51-D80B-8F4D-1F59-FCB2D48C12BB}"/>
              </a:ext>
            </a:extLst>
          </p:cNvPr>
          <p:cNvSpPr txBox="1"/>
          <p:nvPr/>
        </p:nvSpPr>
        <p:spPr>
          <a:xfrm>
            <a:off x="727363" y="1753599"/>
            <a:ext cx="5204310" cy="4893647"/>
          </a:xfrm>
          <a:prstGeom prst="rect">
            <a:avLst/>
          </a:prstGeom>
          <a:noFill/>
        </p:spPr>
        <p:txBody>
          <a:bodyPr wrap="square">
            <a:spAutoFit/>
          </a:bodyPr>
          <a:lstStyle/>
          <a:p>
            <a:pPr marL="342900" indent="-342900">
              <a:buFont typeface="Arial" panose="020B0604020202020204" pitchFamily="34" charset="0"/>
              <a:buChar char="•"/>
            </a:pPr>
            <a:r>
              <a:rPr lang="nl-NL" sz="2400" b="0" i="0" dirty="0">
                <a:solidFill>
                  <a:srgbClr val="2B2B2B"/>
                </a:solidFill>
                <a:effectLst/>
                <a:latin typeface="Verdana" panose="020B0604030504040204" pitchFamily="34" charset="0"/>
                <a:ea typeface="Verdana" panose="020B0604030504040204" pitchFamily="34" charset="0"/>
              </a:rPr>
              <a:t>Ruimte voor vragen (nu)</a:t>
            </a:r>
          </a:p>
          <a:p>
            <a:pPr marL="342900" indent="-342900">
              <a:buFont typeface="Arial" panose="020B0604020202020204" pitchFamily="34" charset="0"/>
              <a:buChar char="•"/>
            </a:pPr>
            <a:r>
              <a:rPr lang="nl-NL" sz="2400" b="0" i="0" dirty="0">
                <a:solidFill>
                  <a:srgbClr val="2B2B2B"/>
                </a:solidFill>
                <a:effectLst/>
                <a:latin typeface="Verdana" panose="020B0604030504040204" pitchFamily="34" charset="0"/>
                <a:ea typeface="Verdana" panose="020B0604030504040204" pitchFamily="34" charset="0"/>
              </a:rPr>
              <a:t>Tafelgesprekken (straks)</a:t>
            </a:r>
          </a:p>
          <a:p>
            <a:pPr marL="342900" indent="-342900">
              <a:buFont typeface="Arial" panose="020B0604020202020204" pitchFamily="34" charset="0"/>
              <a:buChar char="•"/>
            </a:pPr>
            <a:r>
              <a:rPr lang="nl-NL" sz="2400" dirty="0">
                <a:solidFill>
                  <a:srgbClr val="2B2B2B"/>
                </a:solidFill>
                <a:latin typeface="Verdana" panose="020B0604030504040204" pitchFamily="34" charset="0"/>
                <a:ea typeface="Verdana" panose="020B0604030504040204" pitchFamily="34" charset="0"/>
              </a:rPr>
              <a:t>Reactie en opschrijven ideeën (nu en straks)</a:t>
            </a:r>
          </a:p>
          <a:p>
            <a:pPr marL="342900" indent="-342900">
              <a:buFont typeface="Arial" panose="020B0604020202020204" pitchFamily="34" charset="0"/>
              <a:buChar char="•"/>
            </a:pPr>
            <a:r>
              <a:rPr lang="nl-NL" sz="2400" b="0" i="0" dirty="0">
                <a:solidFill>
                  <a:srgbClr val="2B2B2B"/>
                </a:solidFill>
                <a:effectLst/>
                <a:latin typeface="Verdana" panose="020B0604030504040204" pitchFamily="34" charset="0"/>
                <a:ea typeface="Verdana" panose="020B0604030504040204" pitchFamily="34" charset="0"/>
              </a:rPr>
              <a:t>Deelname Adviesgroep, als bewonersvertegenwoordiger</a:t>
            </a:r>
          </a:p>
          <a:p>
            <a:pPr marL="342900" indent="-342900">
              <a:buFont typeface="Arial" panose="020B0604020202020204" pitchFamily="34" charset="0"/>
              <a:buChar char="•"/>
            </a:pPr>
            <a:r>
              <a:rPr lang="nl-NL" sz="2400" dirty="0">
                <a:solidFill>
                  <a:srgbClr val="2B2B2B"/>
                </a:solidFill>
                <a:latin typeface="Verdana" panose="020B0604030504040204" pitchFamily="34" charset="0"/>
                <a:ea typeface="Verdana" panose="020B0604030504040204" pitchFamily="34" charset="0"/>
              </a:rPr>
              <a:t>Schriftelijke reactie op Kennisgevingen</a:t>
            </a:r>
          </a:p>
          <a:p>
            <a:endParaRPr lang="nl-NL" sz="2400" dirty="0">
              <a:solidFill>
                <a:srgbClr val="2B2B2B"/>
              </a:solidFill>
              <a:latin typeface="Verdana" panose="020B0604030504040204" pitchFamily="34" charset="0"/>
              <a:ea typeface="Verdana" panose="020B0604030504040204" pitchFamily="34" charset="0"/>
            </a:endParaRPr>
          </a:p>
          <a:p>
            <a:r>
              <a:rPr lang="nl-NL" sz="2400" dirty="0">
                <a:solidFill>
                  <a:srgbClr val="2B2B2B"/>
                </a:solidFill>
                <a:latin typeface="Verdana" panose="020B0604030504040204" pitchFamily="34" charset="0"/>
                <a:ea typeface="Verdana" panose="020B0604030504040204" pitchFamily="34" charset="0"/>
              </a:rPr>
              <a:t>Meer info: </a:t>
            </a:r>
            <a:r>
              <a:rPr lang="nl-NL" sz="2400" dirty="0">
                <a:solidFill>
                  <a:srgbClr val="007BC7"/>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https://</a:t>
            </a:r>
            <a:r>
              <a:rPr lang="nl-NL" sz="2400" dirty="0">
                <a:solidFill>
                  <a:schemeClr val="tx2"/>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www.hunzeenaas.nl/</a:t>
            </a:r>
            <a:r>
              <a:rPr lang="nl-NL" sz="2400" dirty="0">
                <a:solidFill>
                  <a:schemeClr val="tx2"/>
                </a:solidFill>
                <a:latin typeface="Verdana" panose="020B0604030504040204" pitchFamily="34" charset="0"/>
                <a:ea typeface="Verdana" panose="020B0604030504040204" pitchFamily="34" charset="0"/>
              </a:rPr>
              <a:t> projecten/dijkversterking-groote-polder/</a:t>
            </a:r>
            <a:endParaRPr lang="nl-NL" sz="2400" b="0" i="0" dirty="0">
              <a:solidFill>
                <a:schemeClr val="tx2"/>
              </a:solidFill>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04864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B72F5-70A3-C636-F16C-E13C430F48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4E875F-1B10-1E8F-66B1-67F1ACD3CDD7}"/>
              </a:ext>
            </a:extLst>
          </p:cNvPr>
          <p:cNvSpPr>
            <a:spLocks noGrp="1"/>
          </p:cNvSpPr>
          <p:nvPr>
            <p:ph type="title"/>
          </p:nvPr>
        </p:nvSpPr>
        <p:spPr/>
        <p:txBody>
          <a:bodyPr/>
          <a:lstStyle/>
          <a:p>
            <a:pPr algn="l"/>
            <a:r>
              <a:rPr lang="nl-NL"/>
              <a:t>Programma</a:t>
            </a:r>
          </a:p>
        </p:txBody>
      </p:sp>
      <p:sp>
        <p:nvSpPr>
          <p:cNvPr id="3" name="Tijdelijke aanduiding voor inhoud 2">
            <a:extLst>
              <a:ext uri="{FF2B5EF4-FFF2-40B4-BE49-F238E27FC236}">
                <a16:creationId xmlns:a16="http://schemas.microsoft.com/office/drawing/2014/main" id="{09C5E13E-496D-7F8E-088E-F58D6EC914A6}"/>
              </a:ext>
            </a:extLst>
          </p:cNvPr>
          <p:cNvSpPr>
            <a:spLocks noGrp="1"/>
          </p:cNvSpPr>
          <p:nvPr>
            <p:ph idx="1"/>
          </p:nvPr>
        </p:nvSpPr>
        <p:spPr/>
        <p:txBody>
          <a:bodyPr vert="horz" lIns="91440" tIns="45720" rIns="91440" bIns="45720" rtlCol="0" anchor="t">
            <a:normAutofit/>
          </a:bodyPr>
          <a:lstStyle/>
          <a:p>
            <a:r>
              <a:rPr lang="nl-NL" sz="2600" dirty="0">
                <a:solidFill>
                  <a:schemeClr val="bg1">
                    <a:lumMod val="75000"/>
                  </a:schemeClr>
                </a:solidFill>
              </a:rPr>
              <a:t>19.00 uur – Inloop en ontvangst</a:t>
            </a:r>
          </a:p>
          <a:p>
            <a:r>
              <a:rPr lang="nl-NL" sz="2600" dirty="0">
                <a:solidFill>
                  <a:schemeClr val="bg1">
                    <a:lumMod val="75000"/>
                  </a:schemeClr>
                </a:solidFill>
              </a:rPr>
              <a:t>19.30 uur – Opening door Hans </a:t>
            </a:r>
            <a:r>
              <a:rPr lang="nl-NL" sz="2600" err="1">
                <a:solidFill>
                  <a:schemeClr val="bg1">
                    <a:lumMod val="75000"/>
                  </a:schemeClr>
                </a:solidFill>
              </a:rPr>
              <a:t>Danel</a:t>
            </a:r>
            <a:r>
              <a:rPr lang="nl-NL" sz="2600" dirty="0">
                <a:solidFill>
                  <a:schemeClr val="bg1">
                    <a:lumMod val="75000"/>
                  </a:schemeClr>
                </a:solidFill>
              </a:rPr>
              <a:t>, welkom door</a:t>
            </a:r>
            <a:endParaRPr lang="nl-NL" sz="2600" dirty="0">
              <a:solidFill>
                <a:schemeClr val="bg1">
                  <a:lumMod val="75000"/>
                </a:schemeClr>
              </a:solidFill>
              <a:ea typeface="Verdana"/>
            </a:endParaRPr>
          </a:p>
          <a:p>
            <a:pPr marL="0" indent="0">
              <a:buNone/>
            </a:pPr>
            <a:r>
              <a:rPr lang="nl-NL" sz="2600" dirty="0">
                <a:solidFill>
                  <a:schemeClr val="bg1">
                    <a:lumMod val="75000"/>
                  </a:schemeClr>
                </a:solidFill>
              </a:rPr>
              <a:t>                     Jan Menninga en Martijn van </a:t>
            </a:r>
            <a:r>
              <a:rPr lang="nl-NL" sz="2600" err="1">
                <a:solidFill>
                  <a:schemeClr val="bg1">
                    <a:lumMod val="75000"/>
                  </a:schemeClr>
                </a:solidFill>
              </a:rPr>
              <a:t>Mensvoort</a:t>
            </a:r>
            <a:endParaRPr lang="nl-NL" sz="2600">
              <a:solidFill>
                <a:schemeClr val="bg1">
                  <a:lumMod val="75000"/>
                </a:schemeClr>
              </a:solidFill>
            </a:endParaRPr>
          </a:p>
          <a:p>
            <a:r>
              <a:rPr lang="nl-NL" sz="2600" dirty="0">
                <a:solidFill>
                  <a:schemeClr val="bg1">
                    <a:lumMod val="75000"/>
                  </a:schemeClr>
                </a:solidFill>
              </a:rPr>
              <a:t>19.45 uur – Dijken voor beginners (Paul Sinnema)</a:t>
            </a:r>
          </a:p>
          <a:p>
            <a:r>
              <a:rPr lang="nl-NL" sz="2600" dirty="0">
                <a:solidFill>
                  <a:schemeClr val="bg1">
                    <a:lumMod val="75000"/>
                  </a:schemeClr>
                </a:solidFill>
              </a:rPr>
              <a:t>20.10 uur – Proces dijkversterking (Marco Veendorp)</a:t>
            </a:r>
          </a:p>
          <a:p>
            <a:r>
              <a:rPr lang="nl-NL" sz="2600" dirty="0"/>
              <a:t>20.20 uur – </a:t>
            </a:r>
            <a:r>
              <a:rPr lang="nl-NL" sz="2600" u="sng" dirty="0"/>
              <a:t>Ruimte voor vragen (o.l.v. Hans </a:t>
            </a:r>
            <a:r>
              <a:rPr lang="nl-NL" sz="2600" u="sng" err="1"/>
              <a:t>Danel</a:t>
            </a:r>
            <a:r>
              <a:rPr lang="nl-NL" sz="2600" u="sng" dirty="0"/>
              <a:t>)</a:t>
            </a:r>
            <a:endParaRPr lang="nl-NL" sz="2600" u="sng" dirty="0">
              <a:ea typeface="Calibri"/>
              <a:cs typeface="Calibri"/>
            </a:endParaRPr>
          </a:p>
          <a:p>
            <a:r>
              <a:rPr lang="nl-NL" sz="2600"/>
              <a:t>20.30 uur – Pauze</a:t>
            </a:r>
            <a:endParaRPr lang="nl-NL" sz="2600">
              <a:ea typeface="Verdana"/>
            </a:endParaRPr>
          </a:p>
          <a:p>
            <a:r>
              <a:rPr lang="nl-NL" sz="2600" dirty="0"/>
              <a:t>20.45 uur – Tafelgesprekken </a:t>
            </a:r>
          </a:p>
          <a:p>
            <a:r>
              <a:rPr lang="nl-NL" sz="2600" dirty="0"/>
              <a:t>21.30 uur – Afsluiting</a:t>
            </a:r>
          </a:p>
          <a:p>
            <a:endParaRPr lang="nl-NL" dirty="0"/>
          </a:p>
        </p:txBody>
      </p:sp>
      <p:pic>
        <p:nvPicPr>
          <p:cNvPr id="4" name="Picture 4">
            <a:extLst>
              <a:ext uri="{FF2B5EF4-FFF2-40B4-BE49-F238E27FC236}">
                <a16:creationId xmlns:a16="http://schemas.microsoft.com/office/drawing/2014/main" id="{35EDADD4-AABE-A319-AD02-BBB244EFE9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86467" y="5898346"/>
            <a:ext cx="1674909" cy="781356"/>
          </a:xfrm>
          <a:prstGeom prst="rect">
            <a:avLst/>
          </a:prstGeom>
        </p:spPr>
      </p:pic>
    </p:spTree>
    <p:extLst>
      <p:ext uri="{BB962C8B-B14F-4D97-AF65-F5344CB8AC3E}">
        <p14:creationId xmlns:p14="http://schemas.microsoft.com/office/powerpoint/2010/main" val="3290939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0E5CB8-0F17-98AA-C753-3ABCD6F3991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buitenshuis, gras, boom, hemel&#10;&#10;Door AI gegenereerde inhoud is mogelijk onjuist.">
            <a:extLst>
              <a:ext uri="{FF2B5EF4-FFF2-40B4-BE49-F238E27FC236}">
                <a16:creationId xmlns:a16="http://schemas.microsoft.com/office/drawing/2014/main" id="{DED128D3-0299-811E-76DD-1C89EA641BA0}"/>
              </a:ext>
            </a:extLst>
          </p:cNvPr>
          <p:cNvPicPr>
            <a:picLocks noChangeAspect="1"/>
          </p:cNvPicPr>
          <p:nvPr/>
        </p:nvPicPr>
        <p:blipFill>
          <a:blip r:embed="rId2" cstate="print">
            <a:extLst>
              <a:ext uri="{28A0092B-C50C-407E-A947-70E740481C1C}">
                <a14:useLocalDpi xmlns:a14="http://schemas.microsoft.com/office/drawing/2010/main"/>
              </a:ext>
            </a:extLst>
          </a:blip>
          <a:srcRect t="11941" r="-1" b="3768"/>
          <a:stretch>
            <a:fillRect/>
          </a:stretch>
        </p:blipFill>
        <p:spPr>
          <a:xfrm>
            <a:off x="20" y="10"/>
            <a:ext cx="12188932" cy="6857990"/>
          </a:xfrm>
          <a:prstGeom prst="rect">
            <a:avLst/>
          </a:prstGeom>
        </p:spPr>
      </p:pic>
      <p:sp>
        <p:nvSpPr>
          <p:cNvPr id="11" name="Freeform: Shape 10">
            <a:extLst>
              <a:ext uri="{FF2B5EF4-FFF2-40B4-BE49-F238E27FC236}">
                <a16:creationId xmlns:a16="http://schemas.microsoft.com/office/drawing/2014/main" id="{A435A76B-D478-4F38-9D76-040E49ADC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0138" y="2758601"/>
            <a:ext cx="7832767" cy="4099399"/>
          </a:xfrm>
          <a:custGeom>
            <a:avLst/>
            <a:gdLst>
              <a:gd name="connsiteX0" fmla="*/ 4436398 w 7832767"/>
              <a:gd name="connsiteY0" fmla="*/ 580 h 4099399"/>
              <a:gd name="connsiteX1" fmla="*/ 5062070 w 7832767"/>
              <a:gd name="connsiteY1" fmla="*/ 20166 h 4099399"/>
              <a:gd name="connsiteX2" fmla="*/ 6429770 w 7832767"/>
              <a:gd name="connsiteY2" fmla="*/ 44716 h 4099399"/>
              <a:gd name="connsiteX3" fmla="*/ 7261927 w 7832767"/>
              <a:gd name="connsiteY3" fmla="*/ 147922 h 4099399"/>
              <a:gd name="connsiteX4" fmla="*/ 7370574 w 7832767"/>
              <a:gd name="connsiteY4" fmla="*/ 185497 h 4099399"/>
              <a:gd name="connsiteX5" fmla="*/ 7342690 w 7832767"/>
              <a:gd name="connsiteY5" fmla="*/ 262652 h 4099399"/>
              <a:gd name="connsiteX6" fmla="*/ 7154722 w 7832767"/>
              <a:gd name="connsiteY6" fmla="*/ 283192 h 4099399"/>
              <a:gd name="connsiteX7" fmla="*/ 7257600 w 7832767"/>
              <a:gd name="connsiteY7" fmla="*/ 340809 h 4099399"/>
              <a:gd name="connsiteX8" fmla="*/ 7031654 w 7832767"/>
              <a:gd name="connsiteY8" fmla="*/ 384897 h 4099399"/>
              <a:gd name="connsiteX9" fmla="*/ 7061460 w 7832767"/>
              <a:gd name="connsiteY9" fmla="*/ 415459 h 4099399"/>
              <a:gd name="connsiteX10" fmla="*/ 7091746 w 7832767"/>
              <a:gd name="connsiteY10" fmla="*/ 444516 h 4099399"/>
              <a:gd name="connsiteX11" fmla="*/ 6661966 w 7832767"/>
              <a:gd name="connsiteY11" fmla="*/ 519166 h 4099399"/>
              <a:gd name="connsiteX12" fmla="*/ 7169625 w 7832767"/>
              <a:gd name="connsiteY12" fmla="*/ 655940 h 4099399"/>
              <a:gd name="connsiteX13" fmla="*/ 7077324 w 7832767"/>
              <a:gd name="connsiteY13" fmla="*/ 729587 h 4099399"/>
              <a:gd name="connsiteX14" fmla="*/ 7370574 w 7832767"/>
              <a:gd name="connsiteY14" fmla="*/ 845819 h 4099399"/>
              <a:gd name="connsiteX15" fmla="*/ 7608539 w 7832767"/>
              <a:gd name="connsiteY15" fmla="*/ 990610 h 4099399"/>
              <a:gd name="connsiteX16" fmla="*/ 7742185 w 7832767"/>
              <a:gd name="connsiteY16" fmla="*/ 1180991 h 4099399"/>
              <a:gd name="connsiteX17" fmla="*/ 7789296 w 7832767"/>
              <a:gd name="connsiteY17" fmla="*/ 1266161 h 4099399"/>
              <a:gd name="connsiteX18" fmla="*/ 7831602 w 7832767"/>
              <a:gd name="connsiteY18" fmla="*/ 1355841 h 4099399"/>
              <a:gd name="connsiteX19" fmla="*/ 7758529 w 7832767"/>
              <a:gd name="connsiteY19" fmla="*/ 1445019 h 4099399"/>
              <a:gd name="connsiteX20" fmla="*/ 7710936 w 7832767"/>
              <a:gd name="connsiteY20" fmla="*/ 1553237 h 4099399"/>
              <a:gd name="connsiteX21" fmla="*/ 7754684 w 7832767"/>
              <a:gd name="connsiteY21" fmla="*/ 1616863 h 4099399"/>
              <a:gd name="connsiteX22" fmla="*/ 7755645 w 7832767"/>
              <a:gd name="connsiteY22" fmla="*/ 1759148 h 4099399"/>
              <a:gd name="connsiteX23" fmla="*/ 7725360 w 7832767"/>
              <a:gd name="connsiteY23" fmla="*/ 1826283 h 4099399"/>
              <a:gd name="connsiteX24" fmla="*/ 7633056 w 7832767"/>
              <a:gd name="connsiteY24" fmla="*/ 1972074 h 4099399"/>
              <a:gd name="connsiteX25" fmla="*/ 7554696 w 7832767"/>
              <a:gd name="connsiteY25" fmla="*/ 2004640 h 4099399"/>
              <a:gd name="connsiteX26" fmla="*/ 7562870 w 7832767"/>
              <a:gd name="connsiteY26" fmla="*/ 2592817 h 4099399"/>
              <a:gd name="connsiteX27" fmla="*/ 7620078 w 7832767"/>
              <a:gd name="connsiteY27" fmla="*/ 2877387 h 4099399"/>
              <a:gd name="connsiteX28" fmla="*/ 7579695 w 7832767"/>
              <a:gd name="connsiteY28" fmla="*/ 3198029 h 4099399"/>
              <a:gd name="connsiteX29" fmla="*/ 7713340 w 7832767"/>
              <a:gd name="connsiteY29" fmla="*/ 3435003 h 4099399"/>
              <a:gd name="connsiteX30" fmla="*/ 7658054 w 7832767"/>
              <a:gd name="connsiteY30" fmla="*/ 3526187 h 4099399"/>
              <a:gd name="connsiteX31" fmla="*/ 7813815 w 7832767"/>
              <a:gd name="connsiteY31" fmla="*/ 3628391 h 4099399"/>
              <a:gd name="connsiteX32" fmla="*/ 7669112 w 7832767"/>
              <a:gd name="connsiteY32" fmla="*/ 3773681 h 4099399"/>
              <a:gd name="connsiteX33" fmla="*/ 7429704 w 7832767"/>
              <a:gd name="connsiteY33" fmla="*/ 4001137 h 4099399"/>
              <a:gd name="connsiteX34" fmla="*/ 7417475 w 7832767"/>
              <a:gd name="connsiteY34" fmla="*/ 4099399 h 4099399"/>
              <a:gd name="connsiteX35" fmla="*/ 180606 w 7832767"/>
              <a:gd name="connsiteY35" fmla="*/ 4099399 h 4099399"/>
              <a:gd name="connsiteX36" fmla="*/ 164649 w 7832767"/>
              <a:gd name="connsiteY36" fmla="*/ 4093760 h 4099399"/>
              <a:gd name="connsiteX37" fmla="*/ 160465 w 7832767"/>
              <a:gd name="connsiteY37" fmla="*/ 4076287 h 4099399"/>
              <a:gd name="connsiteX38" fmla="*/ 549383 w 7832767"/>
              <a:gd name="connsiteY38" fmla="*/ 3827790 h 4099399"/>
              <a:gd name="connsiteX39" fmla="*/ 756100 w 7832767"/>
              <a:gd name="connsiteY39" fmla="*/ 3722078 h 4099399"/>
              <a:gd name="connsiteX40" fmla="*/ 415738 w 7832767"/>
              <a:gd name="connsiteY40" fmla="*/ 3746126 h 4099399"/>
              <a:gd name="connsiteX41" fmla="*/ 671971 w 7832767"/>
              <a:gd name="connsiteY41" fmla="*/ 3563762 h 4099399"/>
              <a:gd name="connsiteX42" fmla="*/ 619570 w 7832767"/>
              <a:gd name="connsiteY42" fmla="*/ 3530194 h 4099399"/>
              <a:gd name="connsiteX43" fmla="*/ 523422 w 7832767"/>
              <a:gd name="connsiteY43" fmla="*/ 3507649 h 4099399"/>
              <a:gd name="connsiteX44" fmla="*/ 957048 w 7832767"/>
              <a:gd name="connsiteY44" fmla="*/ 3392918 h 4099399"/>
              <a:gd name="connsiteX45" fmla="*/ 835904 w 7832767"/>
              <a:gd name="connsiteY45" fmla="*/ 3231596 h 4099399"/>
              <a:gd name="connsiteX46" fmla="*/ 930608 w 7832767"/>
              <a:gd name="connsiteY46" fmla="*/ 3195022 h 4099399"/>
              <a:gd name="connsiteX47" fmla="*/ 817153 w 7832767"/>
              <a:gd name="connsiteY47" fmla="*/ 3190514 h 4099399"/>
              <a:gd name="connsiteX48" fmla="*/ 727736 w 7832767"/>
              <a:gd name="connsiteY48" fmla="*/ 3191015 h 4099399"/>
              <a:gd name="connsiteX49" fmla="*/ 567170 w 7832767"/>
              <a:gd name="connsiteY49" fmla="*/ 3150434 h 4099399"/>
              <a:gd name="connsiteX50" fmla="*/ 2784 w 7832767"/>
              <a:gd name="connsiteY50" fmla="*/ 3218569 h 4099399"/>
              <a:gd name="connsiteX51" fmla="*/ 122006 w 7832767"/>
              <a:gd name="connsiteY51" fmla="*/ 3122877 h 4099399"/>
              <a:gd name="connsiteX52" fmla="*/ 264786 w 7832767"/>
              <a:gd name="connsiteY52" fmla="*/ 3068269 h 4099399"/>
              <a:gd name="connsiteX53" fmla="*/ 72009 w 7832767"/>
              <a:gd name="connsiteY53" fmla="*/ 3039210 h 4099399"/>
              <a:gd name="connsiteX54" fmla="*/ 459485 w 7832767"/>
              <a:gd name="connsiteY54" fmla="*/ 2948028 h 4099399"/>
              <a:gd name="connsiteX55" fmla="*/ 365260 w 7832767"/>
              <a:gd name="connsiteY55" fmla="*/ 2866364 h 4099399"/>
              <a:gd name="connsiteX56" fmla="*/ 607071 w 7832767"/>
              <a:gd name="connsiteY56" fmla="*/ 2498127 h 4099399"/>
              <a:gd name="connsiteX57" fmla="*/ 1090213 w 7832767"/>
              <a:gd name="connsiteY57" fmla="*/ 2289209 h 4099399"/>
              <a:gd name="connsiteX58" fmla="*/ 1337313 w 7832767"/>
              <a:gd name="connsiteY58" fmla="*/ 2272676 h 4099399"/>
              <a:gd name="connsiteX59" fmla="*/ 1268086 w 7832767"/>
              <a:gd name="connsiteY59" fmla="*/ 2205541 h 4099399"/>
              <a:gd name="connsiteX60" fmla="*/ 1449324 w 7832767"/>
              <a:gd name="connsiteY60" fmla="*/ 1827285 h 4099399"/>
              <a:gd name="connsiteX61" fmla="*/ 1255107 w 7832767"/>
              <a:gd name="connsiteY61" fmla="*/ 1849829 h 4099399"/>
              <a:gd name="connsiteX62" fmla="*/ 259497 w 7832767"/>
              <a:gd name="connsiteY62" fmla="*/ 1865862 h 4099399"/>
              <a:gd name="connsiteX63" fmla="*/ 160947 w 7832767"/>
              <a:gd name="connsiteY63" fmla="*/ 1851332 h 4099399"/>
              <a:gd name="connsiteX64" fmla="*/ 845998 w 7832767"/>
              <a:gd name="connsiteY64" fmla="*/ 1661453 h 4099399"/>
              <a:gd name="connsiteX65" fmla="*/ 575343 w 7832767"/>
              <a:gd name="connsiteY65" fmla="*/ 1610350 h 4099399"/>
              <a:gd name="connsiteX66" fmla="*/ 512846 w 7832767"/>
              <a:gd name="connsiteY66" fmla="*/ 1589809 h 4099399"/>
              <a:gd name="connsiteX67" fmla="*/ 570054 w 7832767"/>
              <a:gd name="connsiteY67" fmla="*/ 1536702 h 4099399"/>
              <a:gd name="connsiteX68" fmla="*/ 714276 w 7832767"/>
              <a:gd name="connsiteY68" fmla="*/ 1483095 h 4099399"/>
              <a:gd name="connsiteX69" fmla="*/ 321033 w 7832767"/>
              <a:gd name="connsiteY69" fmla="*/ 1560250 h 4099399"/>
              <a:gd name="connsiteX70" fmla="*/ 348915 w 7832767"/>
              <a:gd name="connsiteY70" fmla="*/ 1478587 h 4099399"/>
              <a:gd name="connsiteX71" fmla="*/ 309975 w 7832767"/>
              <a:gd name="connsiteY71" fmla="*/ 1404938 h 4099399"/>
              <a:gd name="connsiteX72" fmla="*/ 531595 w 7832767"/>
              <a:gd name="connsiteY72" fmla="*/ 1310249 h 4099399"/>
              <a:gd name="connsiteX73" fmla="*/ 840230 w 7832767"/>
              <a:gd name="connsiteY73" fmla="*/ 1125380 h 4099399"/>
              <a:gd name="connsiteX74" fmla="*/ 1149825 w 7832767"/>
              <a:gd name="connsiteY74" fmla="*/ 1007142 h 4099399"/>
              <a:gd name="connsiteX75" fmla="*/ 1405096 w 7832767"/>
              <a:gd name="connsiteY75" fmla="*/ 901932 h 4099399"/>
              <a:gd name="connsiteX76" fmla="*/ 1167613 w 7832767"/>
              <a:gd name="connsiteY76" fmla="*/ 918465 h 4099399"/>
              <a:gd name="connsiteX77" fmla="*/ 1563740 w 7832767"/>
              <a:gd name="connsiteY77" fmla="*/ 752632 h 4099399"/>
              <a:gd name="connsiteX78" fmla="*/ 1623833 w 7832767"/>
              <a:gd name="connsiteY78" fmla="*/ 742112 h 4099399"/>
              <a:gd name="connsiteX79" fmla="*/ 2259848 w 7832767"/>
              <a:gd name="connsiteY79" fmla="*/ 624877 h 4099399"/>
              <a:gd name="connsiteX80" fmla="*/ 2382917 w 7832767"/>
              <a:gd name="connsiteY80" fmla="*/ 566761 h 4099399"/>
              <a:gd name="connsiteX81" fmla="*/ 2241099 w 7832767"/>
              <a:gd name="connsiteY81" fmla="*/ 554235 h 4099399"/>
              <a:gd name="connsiteX82" fmla="*/ 1768535 w 7832767"/>
              <a:gd name="connsiteY82" fmla="*/ 588806 h 4099399"/>
              <a:gd name="connsiteX83" fmla="*/ 2089668 w 7832767"/>
              <a:gd name="connsiteY83" fmla="*/ 516159 h 4099399"/>
              <a:gd name="connsiteX84" fmla="*/ 1739690 w 7832767"/>
              <a:gd name="connsiteY84" fmla="*/ 493614 h 4099399"/>
              <a:gd name="connsiteX85" fmla="*/ 1657003 w 7832767"/>
              <a:gd name="connsiteY85" fmla="*/ 436500 h 4099399"/>
              <a:gd name="connsiteX86" fmla="*/ 1716134 w 7832767"/>
              <a:gd name="connsiteY86" fmla="*/ 380889 h 4099399"/>
              <a:gd name="connsiteX87" fmla="*/ 1931986 w 7832767"/>
              <a:gd name="connsiteY87" fmla="*/ 319766 h 4099399"/>
              <a:gd name="connsiteX88" fmla="*/ 2152163 w 7832767"/>
              <a:gd name="connsiteY88" fmla="*/ 230087 h 4099399"/>
              <a:gd name="connsiteX89" fmla="*/ 2858367 w 7832767"/>
              <a:gd name="connsiteY89" fmla="*/ 102831 h 4099399"/>
              <a:gd name="connsiteX90" fmla="*/ 3327568 w 7832767"/>
              <a:gd name="connsiteY90" fmla="*/ 61248 h 4099399"/>
              <a:gd name="connsiteX91" fmla="*/ 4227028 w 7832767"/>
              <a:gd name="connsiteY91" fmla="*/ 1129 h 4099399"/>
              <a:gd name="connsiteX92" fmla="*/ 4436398 w 7832767"/>
              <a:gd name="connsiteY92" fmla="*/ 580 h 40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32767" h="4099399">
                <a:moveTo>
                  <a:pt x="4436398" y="580"/>
                </a:moveTo>
                <a:cubicBezTo>
                  <a:pt x="4645360" y="3164"/>
                  <a:pt x="4853309" y="13778"/>
                  <a:pt x="5062070" y="20166"/>
                </a:cubicBezTo>
                <a:cubicBezTo>
                  <a:pt x="5516848" y="34696"/>
                  <a:pt x="5974030" y="34194"/>
                  <a:pt x="6429770" y="44716"/>
                </a:cubicBezTo>
                <a:cubicBezTo>
                  <a:pt x="6713886" y="51228"/>
                  <a:pt x="6994637" y="74776"/>
                  <a:pt x="7261927" y="147922"/>
                </a:cubicBezTo>
                <a:cubicBezTo>
                  <a:pt x="7299424" y="158443"/>
                  <a:pt x="7341729" y="160448"/>
                  <a:pt x="7370574" y="185497"/>
                </a:cubicBezTo>
                <a:cubicBezTo>
                  <a:pt x="7402784" y="213553"/>
                  <a:pt x="7389804" y="254635"/>
                  <a:pt x="7342690" y="262652"/>
                </a:cubicBezTo>
                <a:cubicBezTo>
                  <a:pt x="7282599" y="273173"/>
                  <a:pt x="7221066" y="276179"/>
                  <a:pt x="7154722" y="283192"/>
                </a:cubicBezTo>
                <a:cubicBezTo>
                  <a:pt x="7180202" y="321770"/>
                  <a:pt x="7241736" y="292713"/>
                  <a:pt x="7257600" y="340809"/>
                </a:cubicBezTo>
                <a:cubicBezTo>
                  <a:pt x="7186452" y="373874"/>
                  <a:pt x="7100400" y="352331"/>
                  <a:pt x="7031654" y="384897"/>
                </a:cubicBezTo>
                <a:cubicBezTo>
                  <a:pt x="7033577" y="407441"/>
                  <a:pt x="7048960" y="409446"/>
                  <a:pt x="7061460" y="415459"/>
                </a:cubicBezTo>
                <a:cubicBezTo>
                  <a:pt x="7073960" y="420968"/>
                  <a:pt x="7105206" y="412953"/>
                  <a:pt x="7091746" y="444516"/>
                </a:cubicBezTo>
                <a:cubicBezTo>
                  <a:pt x="6948967" y="463553"/>
                  <a:pt x="6812438" y="528183"/>
                  <a:pt x="6661966" y="519166"/>
                </a:cubicBezTo>
                <a:cubicBezTo>
                  <a:pt x="6848013" y="536700"/>
                  <a:pt x="7005214" y="608344"/>
                  <a:pt x="7169625" y="655940"/>
                </a:cubicBezTo>
                <a:cubicBezTo>
                  <a:pt x="7162896" y="712052"/>
                  <a:pt x="7096554" y="689507"/>
                  <a:pt x="7077324" y="729587"/>
                </a:cubicBezTo>
                <a:cubicBezTo>
                  <a:pt x="7182606" y="757642"/>
                  <a:pt x="7283560" y="790709"/>
                  <a:pt x="7370574" y="845819"/>
                </a:cubicBezTo>
                <a:cubicBezTo>
                  <a:pt x="7448935" y="895418"/>
                  <a:pt x="7523448" y="950028"/>
                  <a:pt x="7608539" y="990610"/>
                </a:cubicBezTo>
                <a:cubicBezTo>
                  <a:pt x="7697957" y="1033195"/>
                  <a:pt x="7752280" y="1087804"/>
                  <a:pt x="7742185" y="1180991"/>
                </a:cubicBezTo>
                <a:cubicBezTo>
                  <a:pt x="7737858" y="1219067"/>
                  <a:pt x="7749396" y="1251131"/>
                  <a:pt x="7789296" y="1266161"/>
                </a:cubicBezTo>
                <a:cubicBezTo>
                  <a:pt x="7838813" y="1284698"/>
                  <a:pt x="7833526" y="1312754"/>
                  <a:pt x="7831602" y="1355841"/>
                </a:cubicBezTo>
                <a:cubicBezTo>
                  <a:pt x="7828717" y="1407443"/>
                  <a:pt x="7803238" y="1427485"/>
                  <a:pt x="7758529" y="1445019"/>
                </a:cubicBezTo>
                <a:cubicBezTo>
                  <a:pt x="7694591" y="1469568"/>
                  <a:pt x="7694110" y="1507644"/>
                  <a:pt x="7710936" y="1553237"/>
                </a:cubicBezTo>
                <a:cubicBezTo>
                  <a:pt x="7720072" y="1578286"/>
                  <a:pt x="7734012" y="1598327"/>
                  <a:pt x="7754684" y="1616863"/>
                </a:cubicBezTo>
                <a:cubicBezTo>
                  <a:pt x="7826314" y="1681493"/>
                  <a:pt x="7825833" y="1682494"/>
                  <a:pt x="7755645" y="1759148"/>
                </a:cubicBezTo>
                <a:cubicBezTo>
                  <a:pt x="7736896" y="1779688"/>
                  <a:pt x="7716704" y="1793216"/>
                  <a:pt x="7725360" y="1826283"/>
                </a:cubicBezTo>
                <a:cubicBezTo>
                  <a:pt x="7754684" y="1936002"/>
                  <a:pt x="7750838" y="1936002"/>
                  <a:pt x="7633056" y="1972074"/>
                </a:cubicBezTo>
                <a:cubicBezTo>
                  <a:pt x="7606135" y="1980591"/>
                  <a:pt x="7570080" y="1973076"/>
                  <a:pt x="7554696" y="2004640"/>
                </a:cubicBezTo>
                <a:cubicBezTo>
                  <a:pt x="7564311" y="2027686"/>
                  <a:pt x="7541716" y="2583799"/>
                  <a:pt x="7562870" y="2592817"/>
                </a:cubicBezTo>
                <a:cubicBezTo>
                  <a:pt x="7728244" y="2663458"/>
                  <a:pt x="7748914" y="2746625"/>
                  <a:pt x="7620078" y="2877387"/>
                </a:cubicBezTo>
                <a:cubicBezTo>
                  <a:pt x="7533544" y="2965063"/>
                  <a:pt x="7543639" y="3108349"/>
                  <a:pt x="7579695" y="3198029"/>
                </a:cubicBezTo>
                <a:cubicBezTo>
                  <a:pt x="7715743" y="3237608"/>
                  <a:pt x="7685939" y="3342818"/>
                  <a:pt x="7713340" y="3435003"/>
                </a:cubicBezTo>
                <a:cubicBezTo>
                  <a:pt x="7733531" y="3504142"/>
                  <a:pt x="7654210" y="3494623"/>
                  <a:pt x="7658054" y="3526187"/>
                </a:cubicBezTo>
                <a:cubicBezTo>
                  <a:pt x="7708052" y="3564262"/>
                  <a:pt x="7774874" y="3576287"/>
                  <a:pt x="7813815" y="3628391"/>
                </a:cubicBezTo>
                <a:cubicBezTo>
                  <a:pt x="7743627" y="3666467"/>
                  <a:pt x="7708052" y="3720074"/>
                  <a:pt x="7669112" y="3773681"/>
                </a:cubicBezTo>
                <a:cubicBezTo>
                  <a:pt x="7606135" y="3860855"/>
                  <a:pt x="7520564" y="3934503"/>
                  <a:pt x="7429704" y="4001137"/>
                </a:cubicBezTo>
                <a:lnTo>
                  <a:pt x="7417475" y="4099399"/>
                </a:lnTo>
                <a:lnTo>
                  <a:pt x="180606" y="4099399"/>
                </a:lnTo>
                <a:lnTo>
                  <a:pt x="164649" y="4093760"/>
                </a:lnTo>
                <a:cubicBezTo>
                  <a:pt x="148507" y="4086464"/>
                  <a:pt x="145082" y="4080295"/>
                  <a:pt x="160465" y="4076287"/>
                </a:cubicBezTo>
                <a:cubicBezTo>
                  <a:pt x="230173" y="4057751"/>
                  <a:pt x="478714" y="3837810"/>
                  <a:pt x="549383" y="3827790"/>
                </a:cubicBezTo>
                <a:cubicBezTo>
                  <a:pt x="631589" y="3816267"/>
                  <a:pt x="647934" y="3800736"/>
                  <a:pt x="756100" y="3722078"/>
                </a:cubicBezTo>
                <a:cubicBezTo>
                  <a:pt x="827251" y="3670474"/>
                  <a:pt x="531115" y="3782698"/>
                  <a:pt x="415738" y="3746126"/>
                </a:cubicBezTo>
                <a:cubicBezTo>
                  <a:pt x="373433" y="3732598"/>
                  <a:pt x="671971" y="3589813"/>
                  <a:pt x="671971" y="3563762"/>
                </a:cubicBezTo>
                <a:cubicBezTo>
                  <a:pt x="671971" y="3536206"/>
                  <a:pt x="645049" y="3530194"/>
                  <a:pt x="619570" y="3530194"/>
                </a:cubicBezTo>
                <a:cubicBezTo>
                  <a:pt x="562844" y="3530194"/>
                  <a:pt x="580151" y="3506145"/>
                  <a:pt x="523422" y="3507649"/>
                </a:cubicBezTo>
                <a:cubicBezTo>
                  <a:pt x="689758" y="3438010"/>
                  <a:pt x="792637" y="3456547"/>
                  <a:pt x="957048" y="3392918"/>
                </a:cubicBezTo>
                <a:cubicBezTo>
                  <a:pt x="1037333" y="3361856"/>
                  <a:pt x="753217" y="3258649"/>
                  <a:pt x="835904" y="3231596"/>
                </a:cubicBezTo>
                <a:cubicBezTo>
                  <a:pt x="867151" y="3221074"/>
                  <a:pt x="908974" y="3232097"/>
                  <a:pt x="930608" y="3195022"/>
                </a:cubicBezTo>
                <a:cubicBezTo>
                  <a:pt x="896476" y="3165464"/>
                  <a:pt x="851286" y="3178490"/>
                  <a:pt x="817153" y="3190514"/>
                </a:cubicBezTo>
                <a:cubicBezTo>
                  <a:pt x="730141" y="3221576"/>
                  <a:pt x="736391" y="3214062"/>
                  <a:pt x="727736" y="3191015"/>
                </a:cubicBezTo>
                <a:cubicBezTo>
                  <a:pt x="699374" y="3112357"/>
                  <a:pt x="629186" y="3137408"/>
                  <a:pt x="567170" y="3150434"/>
                </a:cubicBezTo>
                <a:cubicBezTo>
                  <a:pt x="379682" y="3189512"/>
                  <a:pt x="189791" y="3178490"/>
                  <a:pt x="2784" y="3218569"/>
                </a:cubicBezTo>
                <a:cubicBezTo>
                  <a:pt x="-17406" y="3223079"/>
                  <a:pt x="77299" y="3133400"/>
                  <a:pt x="122006" y="3122877"/>
                </a:cubicBezTo>
                <a:cubicBezTo>
                  <a:pt x="170561" y="3111856"/>
                  <a:pt x="230173" y="3119872"/>
                  <a:pt x="264786" y="3068269"/>
                </a:cubicBezTo>
                <a:cubicBezTo>
                  <a:pt x="203252" y="3055243"/>
                  <a:pt x="133065" y="3080292"/>
                  <a:pt x="72009" y="3039210"/>
                </a:cubicBezTo>
                <a:cubicBezTo>
                  <a:pt x="207578" y="2982597"/>
                  <a:pt x="342665" y="2984601"/>
                  <a:pt x="459485" y="2948028"/>
                </a:cubicBezTo>
                <a:cubicBezTo>
                  <a:pt x="470061" y="2880393"/>
                  <a:pt x="393143" y="2904941"/>
                  <a:pt x="365260" y="2866364"/>
                </a:cubicBezTo>
                <a:cubicBezTo>
                  <a:pt x="1245010" y="2800232"/>
                  <a:pt x="753697" y="2604840"/>
                  <a:pt x="607071" y="2498127"/>
                </a:cubicBezTo>
                <a:cubicBezTo>
                  <a:pt x="558036" y="2462556"/>
                  <a:pt x="1073387" y="2293717"/>
                  <a:pt x="1090213" y="2289209"/>
                </a:cubicBezTo>
                <a:cubicBezTo>
                  <a:pt x="1132999" y="2278688"/>
                  <a:pt x="1302700" y="2286203"/>
                  <a:pt x="1337313" y="2272676"/>
                </a:cubicBezTo>
                <a:cubicBezTo>
                  <a:pt x="1381541" y="2255643"/>
                  <a:pt x="1235395" y="2226083"/>
                  <a:pt x="1268086" y="2205541"/>
                </a:cubicBezTo>
                <a:cubicBezTo>
                  <a:pt x="1497398" y="2060752"/>
                  <a:pt x="1513743" y="1842815"/>
                  <a:pt x="1449324" y="1827285"/>
                </a:cubicBezTo>
                <a:cubicBezTo>
                  <a:pt x="1382502" y="1811252"/>
                  <a:pt x="1317121" y="1823778"/>
                  <a:pt x="1255107" y="1849829"/>
                </a:cubicBezTo>
                <a:cubicBezTo>
                  <a:pt x="1154152" y="1892415"/>
                  <a:pt x="455158" y="1831793"/>
                  <a:pt x="259497" y="1865862"/>
                </a:cubicBezTo>
                <a:cubicBezTo>
                  <a:pt x="229691" y="1870872"/>
                  <a:pt x="189311" y="1893417"/>
                  <a:pt x="160947" y="1851332"/>
                </a:cubicBezTo>
                <a:cubicBezTo>
                  <a:pt x="362377" y="1715060"/>
                  <a:pt x="621013" y="1754138"/>
                  <a:pt x="845998" y="1661453"/>
                </a:cubicBezTo>
                <a:cubicBezTo>
                  <a:pt x="757542" y="1597824"/>
                  <a:pt x="667645" y="1600832"/>
                  <a:pt x="575343" y="1610350"/>
                </a:cubicBezTo>
                <a:cubicBezTo>
                  <a:pt x="551306" y="1612855"/>
                  <a:pt x="518615" y="1616362"/>
                  <a:pt x="512846" y="1589809"/>
                </a:cubicBezTo>
                <a:cubicBezTo>
                  <a:pt x="505636" y="1556242"/>
                  <a:pt x="544576" y="1550229"/>
                  <a:pt x="570054" y="1536702"/>
                </a:cubicBezTo>
                <a:cubicBezTo>
                  <a:pt x="608994" y="1515660"/>
                  <a:pt x="666682" y="1540710"/>
                  <a:pt x="714276" y="1483095"/>
                </a:cubicBezTo>
                <a:cubicBezTo>
                  <a:pt x="570054" y="1496622"/>
                  <a:pt x="448428" y="1520170"/>
                  <a:pt x="321033" y="1560250"/>
                </a:cubicBezTo>
                <a:cubicBezTo>
                  <a:pt x="332089" y="1524679"/>
                  <a:pt x="370548" y="1508145"/>
                  <a:pt x="348915" y="1478587"/>
                </a:cubicBezTo>
                <a:cubicBezTo>
                  <a:pt x="332571" y="1456542"/>
                  <a:pt x="285939" y="1446021"/>
                  <a:pt x="309975" y="1404938"/>
                </a:cubicBezTo>
                <a:cubicBezTo>
                  <a:pt x="377759" y="1361351"/>
                  <a:pt x="473907" y="1372876"/>
                  <a:pt x="531595" y="1310249"/>
                </a:cubicBezTo>
                <a:cubicBezTo>
                  <a:pt x="613321" y="1221071"/>
                  <a:pt x="740236" y="1190509"/>
                  <a:pt x="840230" y="1125380"/>
                </a:cubicBezTo>
                <a:cubicBezTo>
                  <a:pt x="873400" y="1104337"/>
                  <a:pt x="1091175" y="1030690"/>
                  <a:pt x="1149825" y="1007142"/>
                </a:cubicBezTo>
                <a:cubicBezTo>
                  <a:pt x="1231551" y="974076"/>
                  <a:pt x="1324813" y="962553"/>
                  <a:pt x="1405096" y="901932"/>
                </a:cubicBezTo>
                <a:cubicBezTo>
                  <a:pt x="1326255" y="889406"/>
                  <a:pt x="1262318" y="946021"/>
                  <a:pt x="1167613" y="918465"/>
                </a:cubicBezTo>
                <a:cubicBezTo>
                  <a:pt x="1317602" y="859848"/>
                  <a:pt x="1455092" y="833294"/>
                  <a:pt x="1563740" y="752632"/>
                </a:cubicBezTo>
                <a:cubicBezTo>
                  <a:pt x="1577201" y="742613"/>
                  <a:pt x="1603642" y="745619"/>
                  <a:pt x="1623833" y="742112"/>
                </a:cubicBezTo>
                <a:cubicBezTo>
                  <a:pt x="1836317" y="706540"/>
                  <a:pt x="2049765" y="676480"/>
                  <a:pt x="2259848" y="624877"/>
                </a:cubicBezTo>
                <a:cubicBezTo>
                  <a:pt x="2307442" y="612853"/>
                  <a:pt x="2391570" y="609847"/>
                  <a:pt x="2382917" y="566761"/>
                </a:cubicBezTo>
                <a:cubicBezTo>
                  <a:pt x="2369937" y="502131"/>
                  <a:pt x="2291577" y="548223"/>
                  <a:pt x="2241099" y="554235"/>
                </a:cubicBezTo>
                <a:cubicBezTo>
                  <a:pt x="2084379" y="573775"/>
                  <a:pt x="1927659" y="607843"/>
                  <a:pt x="1768535" y="588806"/>
                </a:cubicBezTo>
                <a:cubicBezTo>
                  <a:pt x="1875738" y="564757"/>
                  <a:pt x="1982463" y="540207"/>
                  <a:pt x="2089668" y="516159"/>
                </a:cubicBezTo>
                <a:cubicBezTo>
                  <a:pt x="1966597" y="524676"/>
                  <a:pt x="1859394" y="468563"/>
                  <a:pt x="1739690" y="493614"/>
                </a:cubicBezTo>
                <a:cubicBezTo>
                  <a:pt x="1701230" y="501630"/>
                  <a:pt x="1660850" y="476079"/>
                  <a:pt x="1657003" y="436500"/>
                </a:cubicBezTo>
                <a:cubicBezTo>
                  <a:pt x="1652677" y="404937"/>
                  <a:pt x="1688732" y="390909"/>
                  <a:pt x="1716134" y="380889"/>
                </a:cubicBezTo>
                <a:cubicBezTo>
                  <a:pt x="1786322" y="355337"/>
                  <a:pt x="1842086" y="279687"/>
                  <a:pt x="1931986" y="319766"/>
                </a:cubicBezTo>
                <a:cubicBezTo>
                  <a:pt x="1988712" y="256640"/>
                  <a:pt x="2079091" y="246619"/>
                  <a:pt x="2152163" y="230087"/>
                </a:cubicBezTo>
                <a:cubicBezTo>
                  <a:pt x="2385321" y="177982"/>
                  <a:pt x="2621844" y="137401"/>
                  <a:pt x="2858367" y="102831"/>
                </a:cubicBezTo>
                <a:cubicBezTo>
                  <a:pt x="3013645" y="80286"/>
                  <a:pt x="3173731" y="89806"/>
                  <a:pt x="3327568" y="61248"/>
                </a:cubicBezTo>
                <a:cubicBezTo>
                  <a:pt x="3628510" y="5637"/>
                  <a:pt x="3927528" y="7141"/>
                  <a:pt x="4227028" y="1129"/>
                </a:cubicBezTo>
                <a:cubicBezTo>
                  <a:pt x="4296975" y="-249"/>
                  <a:pt x="4366742" y="-281"/>
                  <a:pt x="4436398" y="58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B97C87CE-0ABF-A6E1-CB24-FEB6998EB9BE}"/>
              </a:ext>
            </a:extLst>
          </p:cNvPr>
          <p:cNvSpPr>
            <a:spLocks noGrp="1"/>
          </p:cNvSpPr>
          <p:nvPr>
            <p:ph type="ctrTitle"/>
          </p:nvPr>
        </p:nvSpPr>
        <p:spPr>
          <a:xfrm>
            <a:off x="6183465" y="2930156"/>
            <a:ext cx="5257799" cy="1878144"/>
          </a:xfrm>
        </p:spPr>
        <p:txBody>
          <a:bodyPr anchor="b">
            <a:normAutofit/>
          </a:bodyPr>
          <a:lstStyle/>
          <a:p>
            <a:pPr algn="l"/>
            <a:r>
              <a:rPr lang="nl-NL" dirty="0"/>
              <a:t>Dijkversterking Groote Polder</a:t>
            </a:r>
          </a:p>
        </p:txBody>
      </p:sp>
      <p:sp>
        <p:nvSpPr>
          <p:cNvPr id="3" name="Ondertitel 2">
            <a:extLst>
              <a:ext uri="{FF2B5EF4-FFF2-40B4-BE49-F238E27FC236}">
                <a16:creationId xmlns:a16="http://schemas.microsoft.com/office/drawing/2014/main" id="{5E7C09B2-1F90-8A47-3265-BC9A40106B6C}"/>
              </a:ext>
            </a:extLst>
          </p:cNvPr>
          <p:cNvSpPr>
            <a:spLocks noGrp="1"/>
          </p:cNvSpPr>
          <p:nvPr>
            <p:ph type="subTitle" idx="1"/>
          </p:nvPr>
        </p:nvSpPr>
        <p:spPr>
          <a:xfrm>
            <a:off x="6094476" y="4808300"/>
            <a:ext cx="5249011" cy="646785"/>
          </a:xfrm>
        </p:spPr>
        <p:txBody>
          <a:bodyPr>
            <a:normAutofit/>
          </a:bodyPr>
          <a:lstStyle/>
          <a:p>
            <a:pPr algn="l">
              <a:lnSpc>
                <a:spcPct val="90000"/>
              </a:lnSpc>
            </a:pPr>
            <a:r>
              <a:rPr lang="nl-NL" sz="2500" dirty="0"/>
              <a:t>Startbijeenkomst 5 maart 2026</a:t>
            </a:r>
          </a:p>
        </p:txBody>
      </p:sp>
      <p:sp>
        <p:nvSpPr>
          <p:cNvPr id="6" name="Titel 1">
            <a:extLst>
              <a:ext uri="{FF2B5EF4-FFF2-40B4-BE49-F238E27FC236}">
                <a16:creationId xmlns:a16="http://schemas.microsoft.com/office/drawing/2014/main" id="{787CD761-19C6-DF6F-C46D-82726C4CCF97}"/>
              </a:ext>
            </a:extLst>
          </p:cNvPr>
          <p:cNvSpPr txBox="1">
            <a:spLocks/>
          </p:cNvSpPr>
          <p:nvPr/>
        </p:nvSpPr>
        <p:spPr>
          <a:xfrm>
            <a:off x="6183465" y="5396285"/>
            <a:ext cx="4936711" cy="873730"/>
          </a:xfrm>
          <a:prstGeom prst="rect">
            <a:avLst/>
          </a:prstGeom>
        </p:spPr>
        <p:txBody>
          <a:bodyPr vert="horz" lIns="91440" tIns="45720" rIns="91440" bIns="45720" rtlCol="0" anchor="b">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dirty="0"/>
              <a:t>Pauze / Tafelgesprekken</a:t>
            </a:r>
          </a:p>
        </p:txBody>
      </p:sp>
    </p:spTree>
    <p:extLst>
      <p:ext uri="{BB962C8B-B14F-4D97-AF65-F5344CB8AC3E}">
        <p14:creationId xmlns:p14="http://schemas.microsoft.com/office/powerpoint/2010/main" val="1785334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21990-1F24-1F82-BF49-D0F758BB8A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0F2831-52AD-13C7-CEE6-851DB251BA37}"/>
              </a:ext>
            </a:extLst>
          </p:cNvPr>
          <p:cNvSpPr>
            <a:spLocks noGrp="1"/>
          </p:cNvSpPr>
          <p:nvPr>
            <p:ph type="title"/>
          </p:nvPr>
        </p:nvSpPr>
        <p:spPr/>
        <p:txBody>
          <a:bodyPr/>
          <a:lstStyle/>
          <a:p>
            <a:pPr algn="l"/>
            <a:r>
              <a:rPr lang="nl-NL" dirty="0"/>
              <a:t>Reservesheets</a:t>
            </a:r>
          </a:p>
        </p:txBody>
      </p:sp>
      <p:sp>
        <p:nvSpPr>
          <p:cNvPr id="5" name="Tijdelijke aanduiding voor inhoud 4">
            <a:extLst>
              <a:ext uri="{FF2B5EF4-FFF2-40B4-BE49-F238E27FC236}">
                <a16:creationId xmlns:a16="http://schemas.microsoft.com/office/drawing/2014/main" id="{0126C9DF-0C60-F542-DEB4-6AAD52F67EE6}"/>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56162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600"/>
              <a:t>De dijk in de samenleving</a:t>
            </a:r>
          </a:p>
        </p:txBody>
      </p:sp>
      <p:sp>
        <p:nvSpPr>
          <p:cNvPr id="8" name="Rechthoek 7"/>
          <p:cNvSpPr/>
          <p:nvPr/>
        </p:nvSpPr>
        <p:spPr>
          <a:xfrm>
            <a:off x="4007768" y="1332593"/>
            <a:ext cx="2088232" cy="716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p:cNvSpPr/>
          <p:nvPr/>
        </p:nvSpPr>
        <p:spPr>
          <a:xfrm>
            <a:off x="590638" y="1340365"/>
            <a:ext cx="2913074" cy="4793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a:p>
            <a:r>
              <a:rPr lang="nl-NL" sz="1600"/>
              <a:t>Een dijk staat niet op zichzelf: het is onderdeel van de samenleving en het landschap.  Werk aan de dijk gebeurd daarom in overleg </a:t>
            </a:r>
          </a:p>
        </p:txBody>
      </p:sp>
      <p:pic>
        <p:nvPicPr>
          <p:cNvPr id="3" name="Afbeelding 2"/>
          <p:cNvPicPr>
            <a:picLocks noChangeAspect="1"/>
          </p:cNvPicPr>
          <p:nvPr/>
        </p:nvPicPr>
        <p:blipFill>
          <a:blip r:embed="rId3"/>
          <a:stretch>
            <a:fillRect/>
          </a:stretch>
        </p:blipFill>
        <p:spPr>
          <a:xfrm>
            <a:off x="3503712" y="1335422"/>
            <a:ext cx="7291171" cy="4808081"/>
          </a:xfrm>
          <a:prstGeom prst="rect">
            <a:avLst/>
          </a:prstGeom>
        </p:spPr>
      </p:pic>
      <p:pic>
        <p:nvPicPr>
          <p:cNvPr id="4" name="Afbeelding 3">
            <a:extLst>
              <a:ext uri="{FF2B5EF4-FFF2-40B4-BE49-F238E27FC236}">
                <a16:creationId xmlns:a16="http://schemas.microsoft.com/office/drawing/2014/main" id="{7821E9B0-6E86-46AB-C462-5C6A68B12E97}"/>
              </a:ext>
            </a:extLst>
          </p:cNvPr>
          <p:cNvPicPr>
            <a:picLocks noChangeAspect="1"/>
          </p:cNvPicPr>
          <p:nvPr/>
        </p:nvPicPr>
        <p:blipFill>
          <a:blip r:embed="rId4">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spTree>
    <p:extLst>
      <p:ext uri="{BB962C8B-B14F-4D97-AF65-F5344CB8AC3E}">
        <p14:creationId xmlns:p14="http://schemas.microsoft.com/office/powerpoint/2010/main" val="4108971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9EEA2F5-7543-6E4E-8918-B93E1736CF53}"/>
              </a:ext>
            </a:extLst>
          </p:cNvPr>
          <p:cNvPicPr>
            <a:picLocks noChangeAspect="1"/>
          </p:cNvPicPr>
          <p:nvPr/>
        </p:nvPicPr>
        <p:blipFill>
          <a:blip r:embed="rId3">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sp>
        <p:nvSpPr>
          <p:cNvPr id="8" name="Rechthoek 7"/>
          <p:cNvSpPr/>
          <p:nvPr/>
        </p:nvSpPr>
        <p:spPr>
          <a:xfrm>
            <a:off x="8400256" y="-24230"/>
            <a:ext cx="3791744" cy="5946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4">
            <a:extLst>
              <a:ext uri="{FF2B5EF4-FFF2-40B4-BE49-F238E27FC236}">
                <a16:creationId xmlns:a16="http://schemas.microsoft.com/office/drawing/2014/main" id="{9314E41C-F5E6-174F-A056-56A2F4C40E11}"/>
              </a:ext>
            </a:extLst>
          </p:cNvPr>
          <p:cNvSpPr txBox="1">
            <a:spLocks/>
          </p:cNvSpPr>
          <p:nvPr/>
        </p:nvSpPr>
        <p:spPr>
          <a:xfrm>
            <a:off x="7807937" y="692696"/>
            <a:ext cx="4922838" cy="814387"/>
          </a:xfrm>
          <a:prstGeom prst="rect">
            <a:avLst/>
          </a:prstGeom>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a:solidFill>
                  <a:schemeClr val="bg1"/>
                </a:solidFill>
              </a:rPr>
              <a:t>Waterschap Hunze en Aa’s </a:t>
            </a:r>
            <a:endParaRPr lang="nl-NL">
              <a:solidFill>
                <a:schemeClr val="bg1"/>
              </a:solidFill>
            </a:endParaRPr>
          </a:p>
        </p:txBody>
      </p:sp>
      <p:sp>
        <p:nvSpPr>
          <p:cNvPr id="10" name="Titel 1">
            <a:extLst>
              <a:ext uri="{FF2B5EF4-FFF2-40B4-BE49-F238E27FC236}">
                <a16:creationId xmlns:a16="http://schemas.microsoft.com/office/drawing/2014/main" id="{5DE85570-2AEF-7A4D-8BAF-93DB06EBD196}"/>
              </a:ext>
            </a:extLst>
          </p:cNvPr>
          <p:cNvSpPr>
            <a:spLocks noGrp="1"/>
          </p:cNvSpPr>
          <p:nvPr>
            <p:ph type="ctrTitle"/>
          </p:nvPr>
        </p:nvSpPr>
        <p:spPr>
          <a:xfrm>
            <a:off x="7873197" y="1340768"/>
            <a:ext cx="4922838" cy="2155025"/>
          </a:xfrm>
        </p:spPr>
        <p:txBody>
          <a:bodyPr>
            <a:normAutofit/>
          </a:bodyPr>
          <a:lstStyle/>
          <a:p>
            <a:r>
              <a:rPr lang="nl-NL" sz="2400" dirty="0">
                <a:solidFill>
                  <a:schemeClr val="bg1"/>
                </a:solidFill>
                <a:latin typeface="+mj-lt"/>
              </a:rPr>
              <a:t>Dijken voor beginners</a:t>
            </a:r>
          </a:p>
        </p:txBody>
      </p:sp>
      <p:sp>
        <p:nvSpPr>
          <p:cNvPr id="11" name="Ondertitel 2">
            <a:extLst>
              <a:ext uri="{FF2B5EF4-FFF2-40B4-BE49-F238E27FC236}">
                <a16:creationId xmlns:a16="http://schemas.microsoft.com/office/drawing/2014/main" id="{553B5B2C-16B3-4044-BFA6-FC04F3B37687}"/>
              </a:ext>
            </a:extLst>
          </p:cNvPr>
          <p:cNvSpPr>
            <a:spLocks noGrp="1"/>
          </p:cNvSpPr>
          <p:nvPr>
            <p:ph type="subTitle" idx="1"/>
          </p:nvPr>
        </p:nvSpPr>
        <p:spPr>
          <a:xfrm>
            <a:off x="8775035" y="4437112"/>
            <a:ext cx="2988642" cy="827457"/>
          </a:xfrm>
        </p:spPr>
        <p:txBody>
          <a:bodyPr>
            <a:normAutofit fontScale="25000" lnSpcReduction="20000"/>
          </a:bodyPr>
          <a:lstStyle/>
          <a:p>
            <a:pPr algn="l">
              <a:defRPr sz="1400">
                <a:solidFill>
                  <a:srgbClr val="FFFFFF"/>
                </a:solidFill>
                <a:latin typeface="Arial"/>
                <a:ea typeface="Arial"/>
                <a:cs typeface="Arial"/>
                <a:sym typeface="Arial"/>
              </a:defRPr>
            </a:pPr>
            <a:r>
              <a:rPr lang="nl-NL" sz="7200" dirty="0"/>
              <a:t>Paul Sinnema</a:t>
            </a:r>
          </a:p>
          <a:p>
            <a:pPr algn="l">
              <a:defRPr sz="1400">
                <a:solidFill>
                  <a:srgbClr val="FFFFFF"/>
                </a:solidFill>
                <a:latin typeface="Arial"/>
                <a:ea typeface="Arial"/>
                <a:cs typeface="Arial"/>
                <a:sym typeface="Arial"/>
              </a:defRPr>
            </a:pPr>
            <a:r>
              <a:rPr lang="nl-NL" sz="7200" dirty="0"/>
              <a:t>Technisch manager</a:t>
            </a:r>
          </a:p>
          <a:p>
            <a:pPr algn="l">
              <a:defRPr sz="1400">
                <a:solidFill>
                  <a:srgbClr val="FFFFFF"/>
                </a:solidFill>
                <a:latin typeface="Arial"/>
                <a:ea typeface="Arial"/>
                <a:cs typeface="Arial"/>
                <a:sym typeface="Arial"/>
              </a:defRPr>
            </a:pPr>
            <a:br>
              <a:rPr lang="nl-NL" sz="7200" dirty="0"/>
            </a:br>
            <a:r>
              <a:rPr lang="nl-NL" sz="7200" dirty="0"/>
              <a:t>Termunterzijl 5 maart 2026</a:t>
            </a:r>
          </a:p>
          <a:p>
            <a:pPr>
              <a:defRPr sz="1400">
                <a:solidFill>
                  <a:srgbClr val="FFFFFF"/>
                </a:solidFill>
                <a:latin typeface="Arial"/>
                <a:ea typeface="Arial"/>
                <a:cs typeface="Arial"/>
                <a:sym typeface="Arial"/>
              </a:defRPr>
            </a:pPr>
            <a:br>
              <a:rPr lang="nl-NL" sz="1200" dirty="0"/>
            </a:br>
            <a:endParaRPr lang="nl-NL" sz="1200" dirty="0"/>
          </a:p>
          <a:p>
            <a:pPr>
              <a:defRPr sz="1400">
                <a:solidFill>
                  <a:srgbClr val="FFFFFF"/>
                </a:solidFill>
                <a:latin typeface="Arial"/>
                <a:ea typeface="Arial"/>
                <a:cs typeface="Arial"/>
                <a:sym typeface="Arial"/>
              </a:defRPr>
            </a:pPr>
            <a:endParaRPr lang="nl-NL" sz="900" dirty="0"/>
          </a:p>
        </p:txBody>
      </p:sp>
      <p:pic>
        <p:nvPicPr>
          <p:cNvPr id="1026" name="Picture 2" descr="Afbeelding met buitenshuis, hemel, wolk, gras&#10;&#10;Door AI gegenereerde inhoud is mogelijk onjuist.">
            <a:extLst>
              <a:ext uri="{FF2B5EF4-FFF2-40B4-BE49-F238E27FC236}">
                <a16:creationId xmlns:a16="http://schemas.microsoft.com/office/drawing/2014/main" id="{C6C916F9-260A-49A4-1BE9-0DBB294E7A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60"/>
          <a:stretch>
            <a:fillRect/>
          </a:stretch>
        </p:blipFill>
        <p:spPr bwMode="auto">
          <a:xfrm>
            <a:off x="0" y="0"/>
            <a:ext cx="8400256" cy="592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72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a:stretch>
            <a:fillRect/>
          </a:stretch>
        </p:blipFill>
        <p:spPr>
          <a:xfrm>
            <a:off x="1559496" y="1204241"/>
            <a:ext cx="8130060" cy="5333516"/>
          </a:xfrm>
          <a:prstGeom prst="rect">
            <a:avLst/>
          </a:prstGeom>
        </p:spPr>
      </p:pic>
      <p:sp>
        <p:nvSpPr>
          <p:cNvPr id="6" name="Titel 1"/>
          <p:cNvSpPr>
            <a:spLocks noGrp="1"/>
          </p:cNvSpPr>
          <p:nvPr>
            <p:ph type="title"/>
          </p:nvPr>
        </p:nvSpPr>
        <p:spPr>
          <a:xfrm>
            <a:off x="609600" y="274638"/>
            <a:ext cx="10972800" cy="1143000"/>
          </a:xfrm>
        </p:spPr>
        <p:txBody>
          <a:bodyPr/>
          <a:lstStyle/>
          <a:p>
            <a:pPr algn="l"/>
            <a:r>
              <a:rPr lang="nl-NL"/>
              <a:t>Een nieuwe dijk </a:t>
            </a:r>
          </a:p>
        </p:txBody>
      </p:sp>
      <p:pic>
        <p:nvPicPr>
          <p:cNvPr id="2" name="Afbeelding 1">
            <a:extLst>
              <a:ext uri="{FF2B5EF4-FFF2-40B4-BE49-F238E27FC236}">
                <a16:creationId xmlns:a16="http://schemas.microsoft.com/office/drawing/2014/main" id="{A09D4C77-02C3-5CC7-130A-C0CAF2E4D4D5}"/>
              </a:ext>
            </a:extLst>
          </p:cNvPr>
          <p:cNvPicPr>
            <a:picLocks noChangeAspect="1"/>
          </p:cNvPicPr>
          <p:nvPr/>
        </p:nvPicPr>
        <p:blipFill>
          <a:blip r:embed="rId4">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spTree>
    <p:extLst>
      <p:ext uri="{BB962C8B-B14F-4D97-AF65-F5344CB8AC3E}">
        <p14:creationId xmlns:p14="http://schemas.microsoft.com/office/powerpoint/2010/main" val="2538369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a:t>Welke rol heeft u? </a:t>
            </a:r>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6456040" y="1600201"/>
            <a:ext cx="5616624" cy="4955845"/>
          </a:xfrm>
          <a:prstGeom prst="rect">
            <a:avLst/>
          </a:prstGeom>
        </p:spPr>
      </p:pic>
    </p:spTree>
    <p:extLst>
      <p:ext uri="{BB962C8B-B14F-4D97-AF65-F5344CB8AC3E}">
        <p14:creationId xmlns:p14="http://schemas.microsoft.com/office/powerpoint/2010/main" val="128779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a:t>Dijkontwerp</a:t>
            </a:r>
          </a:p>
        </p:txBody>
      </p:sp>
      <p:sp>
        <p:nvSpPr>
          <p:cNvPr id="3" name="Tijdelijke aanduiding voor inhoud 2"/>
          <p:cNvSpPr>
            <a:spLocks noGrp="1"/>
          </p:cNvSpPr>
          <p:nvPr>
            <p:ph idx="1"/>
          </p:nvPr>
        </p:nvSpPr>
        <p:spPr/>
        <p:txBody>
          <a:bodyPr/>
          <a:lstStyle/>
          <a:p>
            <a:endParaRPr lang="nl-NL"/>
          </a:p>
        </p:txBody>
      </p:sp>
      <p:sp>
        <p:nvSpPr>
          <p:cNvPr id="4" name="Rechthoek 3"/>
          <p:cNvSpPr/>
          <p:nvPr/>
        </p:nvSpPr>
        <p:spPr>
          <a:xfrm>
            <a:off x="590638" y="1340365"/>
            <a:ext cx="2913074" cy="4793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200"/>
          </a:p>
        </p:txBody>
      </p:sp>
      <p:sp>
        <p:nvSpPr>
          <p:cNvPr id="6" name="Tekstvak 5"/>
          <p:cNvSpPr txBox="1"/>
          <p:nvPr/>
        </p:nvSpPr>
        <p:spPr>
          <a:xfrm>
            <a:off x="609600" y="1417638"/>
            <a:ext cx="2894112" cy="3970318"/>
          </a:xfrm>
          <a:prstGeom prst="rect">
            <a:avLst/>
          </a:prstGeom>
          <a:noFill/>
        </p:spPr>
        <p:txBody>
          <a:bodyPr wrap="square" rtlCol="0">
            <a:spAutoFit/>
          </a:bodyPr>
          <a:lstStyle/>
          <a:p>
            <a:pPr lvl="0"/>
            <a:r>
              <a:rPr lang="nl-NL" sz="1400">
                <a:solidFill>
                  <a:schemeClr val="bg1"/>
                </a:solidFill>
              </a:rPr>
              <a:t>Een dijk ontwerpen betekent ook: komen tot de beste</a:t>
            </a:r>
          </a:p>
          <a:p>
            <a:pPr lvl="0"/>
            <a:r>
              <a:rPr lang="nl-NL" sz="1400">
                <a:solidFill>
                  <a:schemeClr val="bg1"/>
                </a:solidFill>
              </a:rPr>
              <a:t>combinatie van oplossingen. Aan welke ‘knoppen’ kun je dan</a:t>
            </a:r>
          </a:p>
          <a:p>
            <a:pPr lvl="0"/>
            <a:r>
              <a:rPr lang="nl-NL" sz="1400">
                <a:solidFill>
                  <a:schemeClr val="bg1"/>
                </a:solidFill>
              </a:rPr>
              <a:t>draaien als je werkt aan veiligheid?</a:t>
            </a:r>
          </a:p>
          <a:p>
            <a:pPr lvl="0"/>
            <a:endParaRPr lang="nl-NL" sz="1400">
              <a:solidFill>
                <a:schemeClr val="bg1"/>
              </a:solidFill>
            </a:endParaRPr>
          </a:p>
          <a:p>
            <a:pPr lvl="0"/>
            <a:endParaRPr lang="nl-NL" sz="1400">
              <a:solidFill>
                <a:schemeClr val="bg1"/>
              </a:solidFill>
            </a:endParaRPr>
          </a:p>
          <a:p>
            <a:pPr lvl="0"/>
            <a:r>
              <a:rPr lang="nl-NL" sz="1400">
                <a:solidFill>
                  <a:schemeClr val="bg1"/>
                </a:solidFill>
              </a:rPr>
              <a:t>Economische waarde: hoe groter de economische waarde van het gebied ‘achter de dijk’, hoe strenger de norm.</a:t>
            </a:r>
          </a:p>
          <a:p>
            <a:pPr lvl="0"/>
            <a:endParaRPr lang="nl-NL" sz="1400">
              <a:solidFill>
                <a:schemeClr val="bg1"/>
              </a:solidFill>
            </a:endParaRPr>
          </a:p>
          <a:p>
            <a:pPr lvl="0"/>
            <a:endParaRPr lang="nl-NL" sz="1400">
              <a:solidFill>
                <a:schemeClr val="bg1"/>
              </a:solidFill>
            </a:endParaRPr>
          </a:p>
          <a:p>
            <a:pPr lvl="0"/>
            <a:endParaRPr lang="nl-NL" sz="1400">
              <a:solidFill>
                <a:schemeClr val="bg1"/>
              </a:solidFill>
            </a:endParaRPr>
          </a:p>
          <a:p>
            <a:pPr lvl="0"/>
            <a:r>
              <a:rPr lang="nl-NL" sz="1400">
                <a:solidFill>
                  <a:schemeClr val="bg1"/>
                </a:solidFill>
              </a:rPr>
              <a:t>Elke 12 jaar keuring </a:t>
            </a:r>
          </a:p>
        </p:txBody>
      </p:sp>
      <p:pic>
        <p:nvPicPr>
          <p:cNvPr id="5" name="Afbeelding 4"/>
          <p:cNvPicPr>
            <a:picLocks noChangeAspect="1"/>
          </p:cNvPicPr>
          <p:nvPr/>
        </p:nvPicPr>
        <p:blipFill>
          <a:blip r:embed="rId3"/>
          <a:stretch>
            <a:fillRect/>
          </a:stretch>
        </p:blipFill>
        <p:spPr>
          <a:xfrm>
            <a:off x="3503712" y="1340365"/>
            <a:ext cx="8078687" cy="3974343"/>
          </a:xfrm>
          <a:prstGeom prst="rect">
            <a:avLst/>
          </a:prstGeom>
        </p:spPr>
      </p:pic>
      <p:sp>
        <p:nvSpPr>
          <p:cNvPr id="8" name="Rechthoek 7"/>
          <p:cNvSpPr/>
          <p:nvPr/>
        </p:nvSpPr>
        <p:spPr>
          <a:xfrm>
            <a:off x="4007768" y="1332593"/>
            <a:ext cx="2088232" cy="716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AC74C2BE-EE85-C259-A390-A14040CBBC50}"/>
              </a:ext>
            </a:extLst>
          </p:cNvPr>
          <p:cNvPicPr>
            <a:picLocks noChangeAspect="1"/>
          </p:cNvPicPr>
          <p:nvPr/>
        </p:nvPicPr>
        <p:blipFill>
          <a:blip r:embed="rId4">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spTree>
    <p:extLst>
      <p:ext uri="{BB962C8B-B14F-4D97-AF65-F5344CB8AC3E}">
        <p14:creationId xmlns:p14="http://schemas.microsoft.com/office/powerpoint/2010/main" val="4225933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a:t>Dijkontwerp</a:t>
            </a:r>
          </a:p>
        </p:txBody>
      </p:sp>
      <p:pic>
        <p:nvPicPr>
          <p:cNvPr id="9" name="Afbeelding 8">
            <a:extLst>
              <a:ext uri="{FF2B5EF4-FFF2-40B4-BE49-F238E27FC236}">
                <a16:creationId xmlns:a16="http://schemas.microsoft.com/office/drawing/2014/main" id="{F9EEA2F5-7543-6E4E-8918-B93E1736CF53}"/>
              </a:ext>
            </a:extLst>
          </p:cNvPr>
          <p:cNvPicPr>
            <a:picLocks noChangeAspect="1"/>
          </p:cNvPicPr>
          <p:nvPr/>
        </p:nvPicPr>
        <p:blipFill rotWithShape="1">
          <a:blip r:embed="rId3"/>
          <a:srcRect l="84416" t="38457" r="5733"/>
          <a:stretch/>
        </p:blipFill>
        <p:spPr>
          <a:xfrm>
            <a:off x="10292315" y="6301856"/>
            <a:ext cx="1115337" cy="450449"/>
          </a:xfrm>
          <a:prstGeom prst="rect">
            <a:avLst/>
          </a:prstGeom>
        </p:spPr>
      </p:pic>
      <p:pic>
        <p:nvPicPr>
          <p:cNvPr id="7" name="Afbeelding 6"/>
          <p:cNvPicPr>
            <a:picLocks noChangeAspect="1"/>
          </p:cNvPicPr>
          <p:nvPr/>
        </p:nvPicPr>
        <p:blipFill>
          <a:blip r:embed="rId4"/>
          <a:stretch>
            <a:fillRect/>
          </a:stretch>
        </p:blipFill>
        <p:spPr>
          <a:xfrm>
            <a:off x="551553" y="1799166"/>
            <a:ext cx="1973179" cy="2069432"/>
          </a:xfrm>
          <a:prstGeom prst="rect">
            <a:avLst/>
          </a:prstGeom>
        </p:spPr>
      </p:pic>
      <p:pic>
        <p:nvPicPr>
          <p:cNvPr id="10" name="Afbeelding 9"/>
          <p:cNvPicPr>
            <a:picLocks noChangeAspect="1"/>
          </p:cNvPicPr>
          <p:nvPr/>
        </p:nvPicPr>
        <p:blipFill>
          <a:blip r:embed="rId5"/>
          <a:stretch>
            <a:fillRect/>
          </a:stretch>
        </p:blipFill>
        <p:spPr>
          <a:xfrm>
            <a:off x="2676439" y="1927397"/>
            <a:ext cx="2069432" cy="1900989"/>
          </a:xfrm>
          <a:prstGeom prst="rect">
            <a:avLst/>
          </a:prstGeom>
        </p:spPr>
      </p:pic>
      <p:pic>
        <p:nvPicPr>
          <p:cNvPr id="11" name="Afbeelding 10"/>
          <p:cNvPicPr>
            <a:picLocks noChangeAspect="1"/>
          </p:cNvPicPr>
          <p:nvPr/>
        </p:nvPicPr>
        <p:blipFill>
          <a:blip r:embed="rId6"/>
          <a:stretch>
            <a:fillRect/>
          </a:stretch>
        </p:blipFill>
        <p:spPr>
          <a:xfrm>
            <a:off x="4764900" y="1987781"/>
            <a:ext cx="2069432" cy="1900989"/>
          </a:xfrm>
          <a:prstGeom prst="rect">
            <a:avLst/>
          </a:prstGeom>
        </p:spPr>
      </p:pic>
      <p:pic>
        <p:nvPicPr>
          <p:cNvPr id="13" name="Afbeelding 12"/>
          <p:cNvPicPr>
            <a:picLocks noChangeAspect="1"/>
          </p:cNvPicPr>
          <p:nvPr/>
        </p:nvPicPr>
        <p:blipFill>
          <a:blip r:embed="rId7"/>
          <a:stretch>
            <a:fillRect/>
          </a:stretch>
        </p:blipFill>
        <p:spPr>
          <a:xfrm>
            <a:off x="6886426" y="1804574"/>
            <a:ext cx="2021305" cy="1840832"/>
          </a:xfrm>
          <a:prstGeom prst="rect">
            <a:avLst/>
          </a:prstGeom>
        </p:spPr>
      </p:pic>
      <p:pic>
        <p:nvPicPr>
          <p:cNvPr id="14" name="Afbeelding 13"/>
          <p:cNvPicPr>
            <a:picLocks noChangeAspect="1"/>
          </p:cNvPicPr>
          <p:nvPr/>
        </p:nvPicPr>
        <p:blipFill>
          <a:blip r:embed="rId8"/>
          <a:stretch>
            <a:fillRect/>
          </a:stretch>
        </p:blipFill>
        <p:spPr>
          <a:xfrm>
            <a:off x="7328896" y="3645406"/>
            <a:ext cx="2021305" cy="589547"/>
          </a:xfrm>
          <a:prstGeom prst="rect">
            <a:avLst/>
          </a:prstGeom>
        </p:spPr>
      </p:pic>
      <p:pic>
        <p:nvPicPr>
          <p:cNvPr id="15" name="Afbeelding 14"/>
          <p:cNvPicPr>
            <a:picLocks noChangeAspect="1"/>
          </p:cNvPicPr>
          <p:nvPr/>
        </p:nvPicPr>
        <p:blipFill>
          <a:blip r:embed="rId9"/>
          <a:stretch>
            <a:fillRect/>
          </a:stretch>
        </p:blipFill>
        <p:spPr>
          <a:xfrm>
            <a:off x="441723" y="4184298"/>
            <a:ext cx="2021305" cy="2117558"/>
          </a:xfrm>
          <a:prstGeom prst="rect">
            <a:avLst/>
          </a:prstGeom>
        </p:spPr>
      </p:pic>
      <p:pic>
        <p:nvPicPr>
          <p:cNvPr id="16" name="Afbeelding 15"/>
          <p:cNvPicPr>
            <a:picLocks noChangeAspect="1"/>
          </p:cNvPicPr>
          <p:nvPr/>
        </p:nvPicPr>
        <p:blipFill>
          <a:blip r:embed="rId10"/>
          <a:stretch>
            <a:fillRect/>
          </a:stretch>
        </p:blipFill>
        <p:spPr>
          <a:xfrm>
            <a:off x="2599022" y="4302051"/>
            <a:ext cx="2021305" cy="2009274"/>
          </a:xfrm>
          <a:prstGeom prst="rect">
            <a:avLst/>
          </a:prstGeom>
        </p:spPr>
      </p:pic>
      <p:pic>
        <p:nvPicPr>
          <p:cNvPr id="17" name="Afbeelding 16"/>
          <p:cNvPicPr>
            <a:picLocks noChangeAspect="1"/>
          </p:cNvPicPr>
          <p:nvPr/>
        </p:nvPicPr>
        <p:blipFill>
          <a:blip r:embed="rId11"/>
          <a:stretch>
            <a:fillRect/>
          </a:stretch>
        </p:blipFill>
        <p:spPr>
          <a:xfrm>
            <a:off x="4745871" y="4317081"/>
            <a:ext cx="2069432" cy="1937084"/>
          </a:xfrm>
          <a:prstGeom prst="rect">
            <a:avLst/>
          </a:prstGeom>
        </p:spPr>
      </p:pic>
      <p:pic>
        <p:nvPicPr>
          <p:cNvPr id="18" name="Afbeelding 17"/>
          <p:cNvPicPr>
            <a:picLocks noChangeAspect="1"/>
          </p:cNvPicPr>
          <p:nvPr/>
        </p:nvPicPr>
        <p:blipFill>
          <a:blip r:embed="rId12"/>
          <a:stretch>
            <a:fillRect/>
          </a:stretch>
        </p:blipFill>
        <p:spPr>
          <a:xfrm>
            <a:off x="6886426" y="4234953"/>
            <a:ext cx="2069432" cy="2033337"/>
          </a:xfrm>
          <a:prstGeom prst="rect">
            <a:avLst/>
          </a:prstGeom>
        </p:spPr>
      </p:pic>
      <p:pic>
        <p:nvPicPr>
          <p:cNvPr id="19" name="Afbeelding 18"/>
          <p:cNvPicPr>
            <a:picLocks noChangeAspect="1"/>
          </p:cNvPicPr>
          <p:nvPr/>
        </p:nvPicPr>
        <p:blipFill>
          <a:blip r:embed="rId13"/>
          <a:stretch>
            <a:fillRect/>
          </a:stretch>
        </p:blipFill>
        <p:spPr>
          <a:xfrm>
            <a:off x="8941622" y="0"/>
            <a:ext cx="4443600" cy="6873694"/>
          </a:xfrm>
          <a:prstGeom prst="rect">
            <a:avLst/>
          </a:prstGeom>
        </p:spPr>
      </p:pic>
    </p:spTree>
    <p:extLst>
      <p:ext uri="{BB962C8B-B14F-4D97-AF65-F5344CB8AC3E}">
        <p14:creationId xmlns:p14="http://schemas.microsoft.com/office/powerpoint/2010/main" val="2002260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3"/>
          <a:stretch>
            <a:fillRect/>
          </a:stretch>
        </p:blipFill>
        <p:spPr>
          <a:xfrm>
            <a:off x="-801282" y="-59954"/>
            <a:ext cx="13450010" cy="7161362"/>
          </a:xfrm>
          <a:prstGeom prst="rect">
            <a:avLst/>
          </a:prstGeom>
        </p:spPr>
      </p:pic>
    </p:spTree>
    <p:extLst>
      <p:ext uri="{BB962C8B-B14F-4D97-AF65-F5344CB8AC3E}">
        <p14:creationId xmlns:p14="http://schemas.microsoft.com/office/powerpoint/2010/main" val="887381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600"/>
              <a:t>Knop 1: Reductie hydraulische belastingen</a:t>
            </a:r>
          </a:p>
        </p:txBody>
      </p:sp>
      <p:sp>
        <p:nvSpPr>
          <p:cNvPr id="3" name="Tijdelijke aanduiding voor inhoud 2"/>
          <p:cNvSpPr>
            <a:spLocks noGrp="1"/>
          </p:cNvSpPr>
          <p:nvPr>
            <p:ph idx="1"/>
          </p:nvPr>
        </p:nvSpPr>
        <p:spPr/>
        <p:txBody>
          <a:bodyPr/>
          <a:lstStyle/>
          <a:p>
            <a:endParaRPr lang="nl-NL"/>
          </a:p>
        </p:txBody>
      </p:sp>
      <p:sp>
        <p:nvSpPr>
          <p:cNvPr id="4" name="Rechthoek 3"/>
          <p:cNvSpPr/>
          <p:nvPr/>
        </p:nvSpPr>
        <p:spPr>
          <a:xfrm>
            <a:off x="590638" y="1340365"/>
            <a:ext cx="2913074" cy="4793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200"/>
          </a:p>
        </p:txBody>
      </p:sp>
      <p:sp>
        <p:nvSpPr>
          <p:cNvPr id="6" name="Tekstvak 5"/>
          <p:cNvSpPr txBox="1"/>
          <p:nvPr/>
        </p:nvSpPr>
        <p:spPr>
          <a:xfrm>
            <a:off x="609600" y="1417638"/>
            <a:ext cx="2894112" cy="4832092"/>
          </a:xfrm>
          <a:prstGeom prst="rect">
            <a:avLst/>
          </a:prstGeom>
          <a:noFill/>
        </p:spPr>
        <p:txBody>
          <a:bodyPr wrap="square" rtlCol="0">
            <a:spAutoFit/>
          </a:bodyPr>
          <a:lstStyle/>
          <a:p>
            <a:pPr lvl="0"/>
            <a:r>
              <a:rPr lang="nl-NL" sz="1400">
                <a:solidFill>
                  <a:schemeClr val="bg1"/>
                </a:solidFill>
              </a:rPr>
              <a:t>Een dijk ontwerpen betekent ook: komen tot de beste</a:t>
            </a:r>
          </a:p>
          <a:p>
            <a:pPr lvl="0"/>
            <a:r>
              <a:rPr lang="nl-NL" sz="1400">
                <a:solidFill>
                  <a:schemeClr val="bg1"/>
                </a:solidFill>
              </a:rPr>
              <a:t>combinatie van oplossingen. Aan welke ‘knoppen’ kun je dan</a:t>
            </a:r>
          </a:p>
          <a:p>
            <a:pPr lvl="0"/>
            <a:r>
              <a:rPr lang="nl-NL" sz="1400">
                <a:solidFill>
                  <a:schemeClr val="bg1"/>
                </a:solidFill>
              </a:rPr>
              <a:t>draaien als je werkt aan veiligheid?</a:t>
            </a:r>
          </a:p>
          <a:p>
            <a:pPr lvl="0"/>
            <a:endParaRPr lang="nl-NL" sz="1400">
              <a:solidFill>
                <a:schemeClr val="bg1"/>
              </a:solidFill>
            </a:endParaRPr>
          </a:p>
          <a:p>
            <a:pPr lvl="0"/>
            <a:endParaRPr lang="nl-NL" sz="1400">
              <a:solidFill>
                <a:schemeClr val="bg1"/>
              </a:solidFill>
            </a:endParaRPr>
          </a:p>
          <a:p>
            <a:pPr lvl="0"/>
            <a:endParaRPr lang="nl-NL" sz="1400">
              <a:solidFill>
                <a:schemeClr val="bg1"/>
              </a:solidFill>
            </a:endParaRPr>
          </a:p>
          <a:p>
            <a:pPr lvl="0"/>
            <a:endParaRPr lang="nl-NL" sz="1400">
              <a:solidFill>
                <a:schemeClr val="bg1"/>
              </a:solidFill>
            </a:endParaRPr>
          </a:p>
          <a:p>
            <a:pPr lvl="0"/>
            <a:endParaRPr lang="nl-NL" sz="1400">
              <a:solidFill>
                <a:schemeClr val="bg1"/>
              </a:solidFill>
            </a:endParaRPr>
          </a:p>
          <a:p>
            <a:pPr lvl="0"/>
            <a:endParaRPr lang="nl-NL" sz="1400">
              <a:solidFill>
                <a:schemeClr val="bg1"/>
              </a:solidFill>
            </a:endParaRPr>
          </a:p>
          <a:p>
            <a:pPr lvl="0"/>
            <a:r>
              <a:rPr lang="nl-NL" sz="1400">
                <a:solidFill>
                  <a:schemeClr val="bg1"/>
                </a:solidFill>
              </a:rPr>
              <a:t>Economische waarde: hoe groter de economische waarde van het gebied ‘achter de dijk’, hoe strenger de norm.</a:t>
            </a:r>
          </a:p>
          <a:p>
            <a:pPr lvl="0"/>
            <a:endParaRPr lang="nl-NL" sz="1400">
              <a:solidFill>
                <a:schemeClr val="bg1"/>
              </a:solidFill>
            </a:endParaRPr>
          </a:p>
          <a:p>
            <a:pPr lvl="0"/>
            <a:endParaRPr lang="nl-NL" sz="1400">
              <a:solidFill>
                <a:schemeClr val="bg1"/>
              </a:solidFill>
            </a:endParaRPr>
          </a:p>
          <a:p>
            <a:pPr lvl="0"/>
            <a:endParaRPr lang="nl-NL" sz="1400">
              <a:solidFill>
                <a:schemeClr val="bg1"/>
              </a:solidFill>
            </a:endParaRPr>
          </a:p>
          <a:p>
            <a:pPr lvl="0"/>
            <a:r>
              <a:rPr lang="nl-NL" sz="1400">
                <a:solidFill>
                  <a:schemeClr val="bg1"/>
                </a:solidFill>
              </a:rPr>
              <a:t>Elke 12 jaar keuring </a:t>
            </a:r>
          </a:p>
        </p:txBody>
      </p:sp>
      <p:pic>
        <p:nvPicPr>
          <p:cNvPr id="5" name="Afbeelding 4"/>
          <p:cNvPicPr>
            <a:picLocks noChangeAspect="1"/>
          </p:cNvPicPr>
          <p:nvPr/>
        </p:nvPicPr>
        <p:blipFill>
          <a:blip r:embed="rId3"/>
          <a:stretch>
            <a:fillRect/>
          </a:stretch>
        </p:blipFill>
        <p:spPr>
          <a:xfrm>
            <a:off x="3503712" y="1340365"/>
            <a:ext cx="8078687" cy="3974343"/>
          </a:xfrm>
          <a:prstGeom prst="rect">
            <a:avLst/>
          </a:prstGeom>
        </p:spPr>
      </p:pic>
      <p:sp>
        <p:nvSpPr>
          <p:cNvPr id="8" name="Rechthoek 7"/>
          <p:cNvSpPr/>
          <p:nvPr/>
        </p:nvSpPr>
        <p:spPr>
          <a:xfrm>
            <a:off x="4007768" y="1332593"/>
            <a:ext cx="2088232" cy="716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AD24C25-85E0-1AA7-A405-C0422CA6826D}"/>
              </a:ext>
            </a:extLst>
          </p:cNvPr>
          <p:cNvPicPr>
            <a:picLocks noChangeAspect="1"/>
          </p:cNvPicPr>
          <p:nvPr/>
        </p:nvPicPr>
        <p:blipFill>
          <a:blip r:embed="rId4">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spTree>
    <p:extLst>
      <p:ext uri="{BB962C8B-B14F-4D97-AF65-F5344CB8AC3E}">
        <p14:creationId xmlns:p14="http://schemas.microsoft.com/office/powerpoint/2010/main" val="1553944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600"/>
              <a:t>Innovatie </a:t>
            </a:r>
          </a:p>
        </p:txBody>
      </p:sp>
      <p:sp>
        <p:nvSpPr>
          <p:cNvPr id="8" name="Rechthoek 7"/>
          <p:cNvSpPr/>
          <p:nvPr/>
        </p:nvSpPr>
        <p:spPr>
          <a:xfrm>
            <a:off x="4007768" y="1332593"/>
            <a:ext cx="2088232" cy="716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https://www.hwbp.nl/binaries/medium/content/gallery/hoogwaterbeschermingsprogramma/content-afbeeldingen/innoveren/innovatieprojecten/getijdenzand-pipingproef-hedwigepol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579" y="1552711"/>
            <a:ext cx="3456384" cy="2307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lent Tiemen' versterkt Stenendijk zonder uitstoot - Hasselt Actue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96" y="4072597"/>
            <a:ext cx="3376866" cy="22292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irculaire dijkversterking met stenen van geperst slib | De Ingenieu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936" y="1552710"/>
            <a:ext cx="4247037" cy="23070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urik bouwt eerste graafmachine op waterstof | Cumel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9936" y="4072597"/>
            <a:ext cx="4618167" cy="2229259"/>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6F5D6AF1-7C96-AA87-0E8C-883D58A87D40}"/>
              </a:ext>
            </a:extLst>
          </p:cNvPr>
          <p:cNvPicPr>
            <a:picLocks noChangeAspect="1"/>
          </p:cNvPicPr>
          <p:nvPr/>
        </p:nvPicPr>
        <p:blipFill>
          <a:blip r:embed="rId7">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spTree>
    <p:extLst>
      <p:ext uri="{BB962C8B-B14F-4D97-AF65-F5344CB8AC3E}">
        <p14:creationId xmlns:p14="http://schemas.microsoft.com/office/powerpoint/2010/main" val="1847644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a:t>Inhoud </a:t>
            </a:r>
          </a:p>
        </p:txBody>
      </p:sp>
      <p:sp>
        <p:nvSpPr>
          <p:cNvPr id="4" name="Rechthoek 3"/>
          <p:cNvSpPr/>
          <p:nvPr/>
        </p:nvSpPr>
        <p:spPr>
          <a:xfrm>
            <a:off x="590638" y="1340767"/>
            <a:ext cx="2913074" cy="4793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F9EEA2F5-7543-6E4E-8918-B93E1736CF53}"/>
              </a:ext>
            </a:extLst>
          </p:cNvPr>
          <p:cNvPicPr>
            <a:picLocks noChangeAspect="1"/>
          </p:cNvPicPr>
          <p:nvPr/>
        </p:nvPicPr>
        <p:blipFill>
          <a:blip r:embed="rId2">
            <a:extLst>
              <a:ext uri="{28A0092B-C50C-407E-A947-70E740481C1C}">
                <a14:useLocalDpi xmlns:a14="http://schemas.microsoft.com/office/drawing/2010/main" val="0"/>
              </a:ext>
            </a:extLst>
          </a:blip>
          <a:srcRect t="9613" b="9613"/>
          <a:stretch/>
        </p:blipFill>
        <p:spPr>
          <a:xfrm>
            <a:off x="10292315" y="6301856"/>
            <a:ext cx="1115337" cy="450449"/>
          </a:xfrm>
          <a:prstGeom prst="rect">
            <a:avLst/>
          </a:prstGeom>
        </p:spPr>
      </p:pic>
      <p:sp>
        <p:nvSpPr>
          <p:cNvPr id="7" name="Tekstvak 6"/>
          <p:cNvSpPr txBox="1"/>
          <p:nvPr/>
        </p:nvSpPr>
        <p:spPr>
          <a:xfrm>
            <a:off x="767408" y="1844824"/>
            <a:ext cx="2736304" cy="2031325"/>
          </a:xfrm>
          <a:prstGeom prst="rect">
            <a:avLst/>
          </a:prstGeom>
          <a:noFill/>
        </p:spPr>
        <p:txBody>
          <a:bodyPr wrap="square" rtlCol="0">
            <a:spAutoFit/>
          </a:bodyPr>
          <a:lstStyle/>
          <a:p>
            <a:endParaRPr lang="nl-NL" dirty="0">
              <a:solidFill>
                <a:schemeClr val="bg1"/>
              </a:solidFill>
            </a:endParaRPr>
          </a:p>
          <a:p>
            <a:endParaRPr lang="nl-NL" dirty="0">
              <a:solidFill>
                <a:schemeClr val="bg1"/>
              </a:solidFill>
            </a:endParaRPr>
          </a:p>
          <a:p>
            <a:pPr marL="285750" indent="-285750">
              <a:buFontTx/>
              <a:buChar char="-"/>
            </a:pPr>
            <a:r>
              <a:rPr lang="nl-NL" dirty="0">
                <a:solidFill>
                  <a:schemeClr val="bg1"/>
                </a:solidFill>
              </a:rPr>
              <a:t>De opgave</a:t>
            </a:r>
          </a:p>
          <a:p>
            <a:pPr marL="285750" indent="-285750">
              <a:buFontTx/>
              <a:buChar char="-"/>
            </a:pPr>
            <a:r>
              <a:rPr lang="nl-NL" dirty="0">
                <a:solidFill>
                  <a:schemeClr val="bg1"/>
                </a:solidFill>
              </a:rPr>
              <a:t>Historie</a:t>
            </a:r>
          </a:p>
          <a:p>
            <a:pPr marL="285750" indent="-285750">
              <a:buFontTx/>
              <a:buChar char="-"/>
            </a:pPr>
            <a:r>
              <a:rPr lang="nl-NL" dirty="0">
                <a:solidFill>
                  <a:schemeClr val="bg1"/>
                </a:solidFill>
              </a:rPr>
              <a:t>Veiligheidsnormen</a:t>
            </a:r>
          </a:p>
          <a:p>
            <a:pPr marL="285750" indent="-285750">
              <a:buFontTx/>
              <a:buChar char="-"/>
            </a:pPr>
            <a:r>
              <a:rPr lang="nl-NL" dirty="0">
                <a:solidFill>
                  <a:schemeClr val="bg1"/>
                </a:solidFill>
              </a:rPr>
              <a:t>Hoe kan een dijk kapot? </a:t>
            </a:r>
          </a:p>
        </p:txBody>
      </p:sp>
      <p:pic>
        <p:nvPicPr>
          <p:cNvPr id="8" name="Afbeelding 7" descr="Afbeelding met buitenshuis, gras, boom, hemel&#10;&#10;Door AI gegenereerde inhoud is mogelijk onjuist.">
            <a:extLst>
              <a:ext uri="{FF2B5EF4-FFF2-40B4-BE49-F238E27FC236}">
                <a16:creationId xmlns:a16="http://schemas.microsoft.com/office/drawing/2014/main" id="{CCF9895D-4487-77E6-86B6-A6542C1CA5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2673" y="1340767"/>
            <a:ext cx="7190355" cy="4793570"/>
          </a:xfrm>
          <a:prstGeom prst="rect">
            <a:avLst/>
          </a:prstGeom>
        </p:spPr>
      </p:pic>
    </p:spTree>
    <p:extLst>
      <p:ext uri="{BB962C8B-B14F-4D97-AF65-F5344CB8AC3E}">
        <p14:creationId xmlns:p14="http://schemas.microsoft.com/office/powerpoint/2010/main" val="1031759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23">
            <a:extLst>
              <a:ext uri="{FF2B5EF4-FFF2-40B4-BE49-F238E27FC236}">
                <a16:creationId xmlns:a16="http://schemas.microsoft.com/office/drawing/2014/main" id="{CB82FB93-13F1-174F-8EA7-12AACFED6E6F}"/>
              </a:ext>
            </a:extLst>
          </p:cNvPr>
          <p:cNvSpPr txBox="1">
            <a:spLocks/>
          </p:cNvSpPr>
          <p:nvPr/>
        </p:nvSpPr>
        <p:spPr>
          <a:xfrm>
            <a:off x="731838" y="1324361"/>
            <a:ext cx="7423623" cy="46686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spcBef>
                <a:spcPts val="0"/>
              </a:spcBef>
              <a:buClr>
                <a:srgbClr val="007BC7"/>
              </a:buClr>
            </a:pPr>
            <a:r>
              <a:rPr lang="nl-NL" altLang="nl-NL" sz="1600" dirty="0">
                <a:ea typeface="Calibri" charset="0"/>
                <a:cs typeface="Calibri" charset="0"/>
              </a:rPr>
              <a:t>Hoogwaterbeschermingsprogramma </a:t>
            </a:r>
          </a:p>
          <a:p>
            <a:pPr>
              <a:lnSpc>
                <a:spcPct val="150000"/>
              </a:lnSpc>
              <a:spcBef>
                <a:spcPts val="0"/>
              </a:spcBef>
              <a:buClr>
                <a:srgbClr val="007BC7"/>
              </a:buClr>
            </a:pPr>
            <a:r>
              <a:rPr lang="nl-NL" altLang="nl-NL" sz="1600" dirty="0">
                <a:ea typeface="Calibri" charset="0"/>
                <a:cs typeface="Calibri" charset="0"/>
              </a:rPr>
              <a:t>1.400 kilometer dijken </a:t>
            </a:r>
          </a:p>
          <a:p>
            <a:pPr>
              <a:lnSpc>
                <a:spcPct val="150000"/>
              </a:lnSpc>
              <a:spcBef>
                <a:spcPts val="0"/>
              </a:spcBef>
              <a:buClr>
                <a:srgbClr val="007BC7"/>
              </a:buClr>
            </a:pPr>
            <a:r>
              <a:rPr lang="nl-NL" altLang="nl-NL" sz="1600" dirty="0">
                <a:ea typeface="Calibri" charset="0"/>
                <a:cs typeface="Calibri" charset="0"/>
              </a:rPr>
              <a:t>Sluizen en gemalen </a:t>
            </a:r>
          </a:p>
          <a:p>
            <a:pPr>
              <a:lnSpc>
                <a:spcPct val="150000"/>
              </a:lnSpc>
              <a:spcBef>
                <a:spcPts val="0"/>
              </a:spcBef>
              <a:buClr>
                <a:srgbClr val="007BC7"/>
              </a:buClr>
            </a:pPr>
            <a:r>
              <a:rPr lang="nl-NL" altLang="nl-NL" sz="1600" dirty="0">
                <a:ea typeface="Calibri" charset="0"/>
                <a:cs typeface="Calibri" charset="0"/>
              </a:rPr>
              <a:t>klaar in 2050</a:t>
            </a:r>
          </a:p>
          <a:p>
            <a:pPr>
              <a:lnSpc>
                <a:spcPct val="150000"/>
              </a:lnSpc>
              <a:spcBef>
                <a:spcPts val="0"/>
              </a:spcBef>
              <a:buClr>
                <a:srgbClr val="007BC7"/>
              </a:buClr>
            </a:pPr>
            <a:r>
              <a:rPr lang="nl-NL" altLang="nl-NL" sz="1600" dirty="0">
                <a:ea typeface="Calibri" charset="0"/>
                <a:cs typeface="Calibri" charset="0"/>
              </a:rPr>
              <a:t>8.000 dijkwerkers</a:t>
            </a:r>
          </a:p>
          <a:p>
            <a:pPr>
              <a:lnSpc>
                <a:spcPct val="150000"/>
              </a:lnSpc>
              <a:spcBef>
                <a:spcPts val="0"/>
              </a:spcBef>
              <a:buClr>
                <a:srgbClr val="007BC7"/>
              </a:buClr>
            </a:pPr>
            <a:r>
              <a:rPr lang="nl-NL" altLang="nl-NL" sz="1600" dirty="0">
                <a:ea typeface="Calibri" charset="0"/>
                <a:cs typeface="Calibri" charset="0"/>
              </a:rPr>
              <a:t>ruim 600 kilometer in voorbereiding</a:t>
            </a:r>
          </a:p>
          <a:p>
            <a:pPr>
              <a:lnSpc>
                <a:spcPct val="150000"/>
              </a:lnSpc>
              <a:spcBef>
                <a:spcPts val="0"/>
              </a:spcBef>
              <a:buClr>
                <a:srgbClr val="007BC7"/>
              </a:buClr>
            </a:pPr>
            <a:r>
              <a:rPr lang="nl-NL" altLang="nl-NL" sz="1600" dirty="0">
                <a:ea typeface="Calibri" charset="0"/>
                <a:cs typeface="Calibri" charset="0"/>
              </a:rPr>
              <a:t>totale kosten: 12,4 miljard euro</a:t>
            </a:r>
          </a:p>
        </p:txBody>
      </p:sp>
      <p:sp>
        <p:nvSpPr>
          <p:cNvPr id="8" name="Titel 22">
            <a:extLst>
              <a:ext uri="{FF2B5EF4-FFF2-40B4-BE49-F238E27FC236}">
                <a16:creationId xmlns:a16="http://schemas.microsoft.com/office/drawing/2014/main" id="{26F2B570-54A2-F64A-8634-204755A11A76}"/>
              </a:ext>
            </a:extLst>
          </p:cNvPr>
          <p:cNvSpPr>
            <a:spLocks noGrp="1"/>
          </p:cNvSpPr>
          <p:nvPr>
            <p:ph type="title"/>
          </p:nvPr>
        </p:nvSpPr>
        <p:spPr>
          <a:xfrm>
            <a:off x="731838" y="389731"/>
            <a:ext cx="10515600" cy="662782"/>
          </a:xfrm>
          <a:prstGeom prst="rect">
            <a:avLst/>
          </a:prstGeom>
        </p:spPr>
        <p:txBody>
          <a:bodyPr>
            <a:normAutofit fontScale="90000"/>
          </a:bodyPr>
          <a:lstStyle/>
          <a:p>
            <a:pPr algn="l"/>
            <a:r>
              <a:rPr lang="nl-NL"/>
              <a:t>Landelijke opgave </a:t>
            </a:r>
          </a:p>
        </p:txBody>
      </p:sp>
      <p:pic>
        <p:nvPicPr>
          <p:cNvPr id="3" name="Afbeelding 2" descr="Afbeelding met tekst, kaart, atlas&#10;&#10;Door AI gegenereerde inhoud is mogelijk onjuist.">
            <a:extLst>
              <a:ext uri="{FF2B5EF4-FFF2-40B4-BE49-F238E27FC236}">
                <a16:creationId xmlns:a16="http://schemas.microsoft.com/office/drawing/2014/main" id="{2434AE0F-C15F-B0EA-F7F0-B97CA73608A8}"/>
              </a:ext>
            </a:extLst>
          </p:cNvPr>
          <p:cNvPicPr>
            <a:picLocks noChangeAspect="1"/>
          </p:cNvPicPr>
          <p:nvPr/>
        </p:nvPicPr>
        <p:blipFill>
          <a:blip r:embed="rId2"/>
          <a:stretch>
            <a:fillRect/>
          </a:stretch>
        </p:blipFill>
        <p:spPr>
          <a:xfrm>
            <a:off x="6591977" y="0"/>
            <a:ext cx="5591908" cy="6858000"/>
          </a:xfrm>
          <a:prstGeom prst="rect">
            <a:avLst/>
          </a:prstGeom>
        </p:spPr>
      </p:pic>
      <p:pic>
        <p:nvPicPr>
          <p:cNvPr id="2" name="Afbeelding 1">
            <a:extLst>
              <a:ext uri="{FF2B5EF4-FFF2-40B4-BE49-F238E27FC236}">
                <a16:creationId xmlns:a16="http://schemas.microsoft.com/office/drawing/2014/main" id="{1F10A43D-504C-5AE9-73F9-B2BA72B1A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16" y="5411093"/>
            <a:ext cx="2327730" cy="1163865"/>
          </a:xfrm>
          <a:prstGeom prst="rect">
            <a:avLst/>
          </a:prstGeom>
        </p:spPr>
      </p:pic>
    </p:spTree>
    <p:extLst>
      <p:ext uri="{BB962C8B-B14F-4D97-AF65-F5344CB8AC3E}">
        <p14:creationId xmlns:p14="http://schemas.microsoft.com/office/powerpoint/2010/main" val="2349999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B42A4-25BA-1955-45B8-5DA86E7A2FB7}"/>
            </a:ext>
          </a:extLst>
        </p:cNvPr>
        <p:cNvGrpSpPr/>
        <p:nvPr/>
      </p:nvGrpSpPr>
      <p:grpSpPr>
        <a:xfrm>
          <a:off x="0" y="0"/>
          <a:ext cx="0" cy="0"/>
          <a:chOff x="0" y="0"/>
          <a:chExt cx="0" cy="0"/>
        </a:xfrm>
      </p:grpSpPr>
      <p:sp>
        <p:nvSpPr>
          <p:cNvPr id="7" name="Tijdelijke aanduiding voor tekst 23">
            <a:extLst>
              <a:ext uri="{FF2B5EF4-FFF2-40B4-BE49-F238E27FC236}">
                <a16:creationId xmlns:a16="http://schemas.microsoft.com/office/drawing/2014/main" id="{27BCF1F9-C179-2CB2-6BB1-B2828F6F2919}"/>
              </a:ext>
            </a:extLst>
          </p:cNvPr>
          <p:cNvSpPr txBox="1">
            <a:spLocks/>
          </p:cNvSpPr>
          <p:nvPr/>
        </p:nvSpPr>
        <p:spPr>
          <a:xfrm>
            <a:off x="731839" y="1324361"/>
            <a:ext cx="5076130" cy="466866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spcBef>
                <a:spcPts val="0"/>
              </a:spcBef>
              <a:buClr>
                <a:srgbClr val="007BC7"/>
              </a:buClr>
            </a:pPr>
            <a:r>
              <a:rPr lang="nl-NL" altLang="nl-NL" sz="1600" dirty="0">
                <a:ea typeface="Calibri" charset="0"/>
                <a:cs typeface="Calibri" charset="0"/>
              </a:rPr>
              <a:t>Waterschap Hunze en Aa’s:</a:t>
            </a:r>
          </a:p>
          <a:p>
            <a:pPr lvl="1">
              <a:lnSpc>
                <a:spcPct val="150000"/>
              </a:lnSpc>
              <a:spcBef>
                <a:spcPts val="0"/>
              </a:spcBef>
              <a:buClr>
                <a:srgbClr val="007BC7"/>
              </a:buClr>
            </a:pPr>
            <a:r>
              <a:rPr lang="nl-NL" altLang="nl-NL" sz="1200" dirty="0">
                <a:ea typeface="Calibri" charset="0"/>
                <a:cs typeface="Calibri" charset="0"/>
              </a:rPr>
              <a:t>Zeedijk tussen Delfzijl en Nieuwe-Statenzijl moet worden versterkt. Dit voeren we in stappen uit.</a:t>
            </a:r>
          </a:p>
          <a:p>
            <a:pPr lvl="1">
              <a:lnSpc>
                <a:spcPct val="150000"/>
              </a:lnSpc>
              <a:spcBef>
                <a:spcPts val="0"/>
              </a:spcBef>
              <a:buClr>
                <a:srgbClr val="007BC7"/>
              </a:buClr>
            </a:pPr>
            <a:r>
              <a:rPr lang="nl-NL" altLang="nl-NL" sz="1200" dirty="0">
                <a:ea typeface="Calibri" charset="0"/>
                <a:cs typeface="Calibri" charset="0"/>
              </a:rPr>
              <a:t>Dijkversterking Dollard Dijken (Nieuwe Statenzijl - Punt van Reide) in voorbereiding.</a:t>
            </a:r>
          </a:p>
          <a:p>
            <a:pPr lvl="1">
              <a:lnSpc>
                <a:spcPct val="150000"/>
              </a:lnSpc>
              <a:spcBef>
                <a:spcPts val="0"/>
              </a:spcBef>
              <a:buClr>
                <a:srgbClr val="007BC7"/>
              </a:buClr>
            </a:pPr>
            <a:r>
              <a:rPr lang="nl-NL" altLang="nl-NL" sz="1200" dirty="0">
                <a:ea typeface="Calibri" charset="0"/>
                <a:cs typeface="Calibri" charset="0"/>
              </a:rPr>
              <a:t>Dijkversterking Groote Polder, start nu.</a:t>
            </a:r>
          </a:p>
        </p:txBody>
      </p:sp>
      <p:sp>
        <p:nvSpPr>
          <p:cNvPr id="8" name="Titel 22">
            <a:extLst>
              <a:ext uri="{FF2B5EF4-FFF2-40B4-BE49-F238E27FC236}">
                <a16:creationId xmlns:a16="http://schemas.microsoft.com/office/drawing/2014/main" id="{68919255-4B53-1CE9-1A3B-ED582068C080}"/>
              </a:ext>
            </a:extLst>
          </p:cNvPr>
          <p:cNvSpPr>
            <a:spLocks noGrp="1"/>
          </p:cNvSpPr>
          <p:nvPr>
            <p:ph type="title"/>
          </p:nvPr>
        </p:nvSpPr>
        <p:spPr>
          <a:xfrm>
            <a:off x="731838" y="389731"/>
            <a:ext cx="10515600" cy="662782"/>
          </a:xfrm>
          <a:prstGeom prst="rect">
            <a:avLst/>
          </a:prstGeom>
        </p:spPr>
        <p:txBody>
          <a:bodyPr>
            <a:normAutofit fontScale="90000"/>
          </a:bodyPr>
          <a:lstStyle/>
          <a:p>
            <a:pPr algn="l"/>
            <a:r>
              <a:rPr lang="nl-NL" dirty="0"/>
              <a:t>Regionale opgave</a:t>
            </a:r>
          </a:p>
        </p:txBody>
      </p:sp>
      <p:pic>
        <p:nvPicPr>
          <p:cNvPr id="2050" name="Picture 2" descr="Planning_verbeteringswerken_Zeedijk">
            <a:extLst>
              <a:ext uri="{FF2B5EF4-FFF2-40B4-BE49-F238E27FC236}">
                <a16:creationId xmlns:a16="http://schemas.microsoft.com/office/drawing/2014/main" id="{C9C68671-CF5D-2BBF-258B-6F54A53D6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571" y="2782529"/>
            <a:ext cx="7021308" cy="3942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62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a:t>Dijkversterking Groote Polder</a:t>
            </a:r>
          </a:p>
        </p:txBody>
      </p:sp>
      <p:sp>
        <p:nvSpPr>
          <p:cNvPr id="3" name="Tijdelijke aanduiding voor inhoud 2"/>
          <p:cNvSpPr>
            <a:spLocks noGrp="1"/>
          </p:cNvSpPr>
          <p:nvPr>
            <p:ph idx="1"/>
          </p:nvPr>
        </p:nvSpPr>
        <p:spPr/>
        <p:txBody>
          <a:bodyPr/>
          <a:lstStyle/>
          <a:p>
            <a:pPr marL="0" indent="0">
              <a:buNone/>
            </a:pPr>
            <a:endParaRPr lang="nl-NL"/>
          </a:p>
        </p:txBody>
      </p:sp>
      <p:pic>
        <p:nvPicPr>
          <p:cNvPr id="3074" name="Picture 2">
            <a:extLst>
              <a:ext uri="{FF2B5EF4-FFF2-40B4-BE49-F238E27FC236}">
                <a16:creationId xmlns:a16="http://schemas.microsoft.com/office/drawing/2014/main" id="{C55D976E-2199-3EFC-6AD2-E960EE824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1314012"/>
            <a:ext cx="11257280" cy="5098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131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84797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37" y="10807"/>
            <a:ext cx="12269407" cy="6648340"/>
          </a:xfrm>
          <a:prstGeom prst="rect">
            <a:avLst/>
          </a:prstGeom>
        </p:spPr>
      </p:pic>
    </p:spTree>
    <p:extLst>
      <p:ext uri="{BB962C8B-B14F-4D97-AF65-F5344CB8AC3E}">
        <p14:creationId xmlns:p14="http://schemas.microsoft.com/office/powerpoint/2010/main" val="34400908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Blank">
  <a:themeElements>
    <a:clrScheme name="Rijkswaterstaat">
      <a:dk1>
        <a:sysClr val="windowText" lastClr="000000"/>
      </a:dk1>
      <a:lt1>
        <a:sysClr val="window" lastClr="FFFFFF"/>
      </a:lt1>
      <a:dk2>
        <a:srgbClr val="007BC7"/>
      </a:dk2>
      <a:lt2>
        <a:srgbClr val="F9E11E"/>
      </a:lt2>
      <a:accent1>
        <a:srgbClr val="F9E11E"/>
      </a:accent1>
      <a:accent2>
        <a:srgbClr val="007BC7"/>
      </a:accent2>
      <a:accent3>
        <a:srgbClr val="D52B1E"/>
      </a:accent3>
      <a:accent4>
        <a:srgbClr val="8FCAE7"/>
      </a:accent4>
      <a:accent5>
        <a:srgbClr val="39870C"/>
      </a:accent5>
      <a:accent6>
        <a:srgbClr val="FFB612"/>
      </a:accent6>
      <a:hlink>
        <a:srgbClr val="007BC7"/>
      </a:hlink>
      <a:folHlink>
        <a:srgbClr val="A90061"/>
      </a:folHlink>
    </a:clrScheme>
    <a:fontScheme name="Rijkswaterstaat">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Rijkshuisstijl Geel">
      <a:srgbClr val="F9E11E"/>
    </a:custClr>
    <a:custClr name="Rijkshuisstijl Donkergeel">
      <a:srgbClr val="FFB612"/>
    </a:custClr>
    <a:custClr name="Rijkshuisstijl Oranje">
      <a:srgbClr val="E17000"/>
    </a:custClr>
    <a:custClr name="Rijkshuisstijl Rood">
      <a:srgbClr val="D52B1E"/>
    </a:custClr>
    <a:custClr name="Rijkshuisstijl Robijnrood">
      <a:srgbClr val="CA005D"/>
    </a:custClr>
    <a:custClr name="Rijkshuisstijl Roze">
      <a:srgbClr val="F092CD"/>
    </a:custClr>
    <a:custClr name="Rijkshuisstijl Violet">
      <a:srgbClr val="A90061"/>
    </a:custClr>
    <a:custClr name="Rijkshuisstijl Paars">
      <a:srgbClr val="42145F"/>
    </a:custClr>
    <a:custClr name="Rijkshuisstijl Lichtblauw">
      <a:srgbClr val="8FCAE7"/>
    </a:custClr>
    <a:custClr name="Rijkshuisstijl Hemelblauw">
      <a:srgbClr val="007BC7"/>
    </a:custClr>
    <a:custClr name="Rijkshuisstijl Mintgroen">
      <a:srgbClr val="76D2B6"/>
    </a:custClr>
    <a:custClr name="Rijkshuisstijl Groen">
      <a:srgbClr val="39870C"/>
    </a:custClr>
    <a:custClr name="Rijkshuisstijl Mosgroen">
      <a:srgbClr val="777C00"/>
    </a:custClr>
    <a:custClr name="Rijkshuisstijl Donkergroen">
      <a:srgbClr val="275937"/>
    </a:custClr>
    <a:custClr name="Rijkshuisstijl Donkerbruin">
      <a:srgbClr val="673327"/>
    </a:custClr>
    <a:custClr name="Rijkshuisstijl Bruin">
      <a:srgbClr val="94710A"/>
    </a:custClr>
  </a:custClrLst>
  <a:extLst>
    <a:ext uri="{05A4C25C-085E-4340-85A3-A5531E510DB2}">
      <thm15:themeFamily xmlns:thm15="http://schemas.microsoft.com/office/thememl/2012/main" name="Presentatie3" id="{681A9343-2EB0-45A5-9538-0413F9509372}" vid="{E09780DD-CAD6-46F8-AE3D-50FD0D50B3B5}"/>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pprovalAssignedTo xmlns="5887461e-c693-4d30-bdf6-d5960f0ce718">
      <UserInfo>
        <DisplayName/>
        <AccountId xsi:nil="true"/>
        <AccountType/>
      </UserInfo>
    </_ApprovalAssignedTo>
    <_ApprovalRespondedBy xmlns="5887461e-c693-4d30-bdf6-d5960f0ce718">
      <UserInfo>
        <DisplayName/>
        <AccountId xsi:nil="true"/>
        <AccountType/>
      </UserInfo>
    </_ApprovalRespondedBy>
    <Status xmlns="5887461e-c693-4d30-bdf6-d5960f0ce718">Work in Progress</Status>
    <Activiteit xmlns="5887461e-c693-4d30-bdf6-d5960f0ce718">ACT-067 – Organiseren publieksparticipatie</Activiteit>
    <Fase xmlns="5887461e-c693-4d30-bdf6-d5960f0ce718">VER</Fase>
    <_ApprovalStatus xmlns="5887461e-c693-4d30-bdf6-d5960f0ce718">0</_ApprovalStatus>
    <TaxCatchAll xmlns="8b550075-695b-437b-aa65-8192f43525b9" xsi:nil="true"/>
    <Onderwerp2 xmlns="5887461e-c693-4d30-bdf6-d5960f0ce718">5 maart bewonersbijeenkomst-Techniek</Onderwerp2>
    <lcf76f155ced4ddcb4097134ff3c332f xmlns="5887461e-c693-4d30-bdf6-d5960f0ce718">
      <Terms xmlns="http://schemas.microsoft.com/office/infopath/2007/PartnerControls"/>
    </lcf76f155ced4ddcb4097134ff3c332f>
    <IPM xmlns="5887461e-c693-4d30-bdf6-d5960f0ce718">TM</IPM>
    <Werkpakket xmlns="5887461e-c693-4d30-bdf6-d5960f0ce718">WPK-084 – Organiseren en uitvoeren publieksparticipatie</Werkpakket>
    <Product xmlns="5887461e-c693-4d30-bdf6-d5960f0ce718" xsi:nil="true"/>
    <_ApprovalSentBy xmlns="5887461e-c693-4d30-bdf6-d5960f0ce718">
      <UserInfo>
        <DisplayName/>
        <AccountId xsi:nil="true"/>
        <AccountType/>
      </UserInfo>
    </_ApprovalSentB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A35CB86D11FC458CC112C43F33714F" ma:contentTypeVersion="20" ma:contentTypeDescription="Een nieuw document maken." ma:contentTypeScope="" ma:versionID="42c234fae36a61bcdbf182a8fc6205a9">
  <xsd:schema xmlns:xsd="http://www.w3.org/2001/XMLSchema" xmlns:xs="http://www.w3.org/2001/XMLSchema" xmlns:p="http://schemas.microsoft.com/office/2006/metadata/properties" xmlns:ns2="5887461e-c693-4d30-bdf6-d5960f0ce718" xmlns:ns3="8b550075-695b-437b-aa65-8192f43525b9" targetNamespace="http://schemas.microsoft.com/office/2006/metadata/properties" ma:root="true" ma:fieldsID="028f24d0c025898a801de1642abe6e16" ns2:_="" ns3:_="">
    <xsd:import namespace="5887461e-c693-4d30-bdf6-d5960f0ce718"/>
    <xsd:import namespace="8b550075-695b-437b-aa65-8192f43525b9"/>
    <xsd:element name="properties">
      <xsd:complexType>
        <xsd:sequence>
          <xsd:element name="documentManagement">
            <xsd:complexType>
              <xsd:all>
                <xsd:element ref="ns2:Activiteit" minOccurs="0"/>
                <xsd:element ref="ns2:Werkpakket"/>
                <xsd:element ref="ns2:Fase"/>
                <xsd:element ref="ns2:Status"/>
                <xsd:element ref="ns2:IPM"/>
                <xsd:element ref="ns2:Product" minOccurs="0"/>
                <xsd:element ref="ns2:Onderwerp2"/>
                <xsd:element ref="ns2:_ApprovalAssignedTo" minOccurs="0"/>
                <xsd:element ref="ns2:_ApprovalRespondedBy" minOccurs="0"/>
                <xsd:element ref="ns2:_ApprovalSentBy" minOccurs="0"/>
                <xsd:element ref="ns2:_ApprovalStatus" minOccurs="0"/>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87461e-c693-4d30-bdf6-d5960f0ce718" elementFormDefault="qualified">
    <xsd:import namespace="http://schemas.microsoft.com/office/2006/documentManagement/types"/>
    <xsd:import namespace="http://schemas.microsoft.com/office/infopath/2007/PartnerControls"/>
    <xsd:element name="Activiteit" ma:index="8" nillable="true" ma:displayName="Activiteit" ma:default="--" ma:format="Dropdown" ma:internalName="Activiteit">
      <xsd:simpleType>
        <xsd:restriction base="dms:Choice">
          <xsd:enumeration value="ACT-004 – Aansturen contract en scope"/>
          <xsd:enumeration value="ACT-005 – Opstellen strategie marktbetrokkenheid Planuitwerking en Realisatie"/>
          <xsd:enumeration value="ACT-006 – Opstellen inkoopplan Planuitwerking"/>
          <xsd:enumeration value="ACT-010 – Inkopen conditionerende onderzoeken (PU), ingenieursdiensten (PU), specialistisch advies (Ad-hoc VK)"/>
          <xsd:enumeration value="ACT-013 – Beheersen conditionerende onderzoeken (VK), ingenieursdiensten (VK), specialistisch advies (VK)"/>
          <xsd:enumeration value="ACT-018 – Inwinnen detailinformatie"/>
          <xsd:enumeration value="ACT-029 – Opstellen verificatieplan"/>
          <xsd:enumeration value="ACT-031 – Update Innovatiescan"/>
          <xsd:enumeration value="ACT-042 – Aansturen omgevingsteam"/>
          <xsd:enumeration value="ACT-043 – Organiseren en voorzitten overleggen Kwelderadviesgroep en Werkgroep vergunningen en procedures."/>
          <xsd:enumeration value="ACT-044 – Opstellen bouwstenen t.b.v. meekoppelkansen, bepalen kansrijkheid meekoppelkansen."/>
          <xsd:enumeration value="ACT-045 – Voorbereiden samenwerkingsafspraken bevoegd gezag over meekoppelkansen, verantwoording participatie."/>
          <xsd:enumeration value="ACT-051 – Opstellen Projectnota-mer deel 1"/>
          <xsd:enumeration value="ACT-067 – Organiseren publieksparticipatie"/>
          <xsd:enumeration value="ACT-085 – Organiseren directeurenoverleg Programmadirectie HWBP, besluitvorming door HWBP"/>
          <xsd:enumeration value="ACT-089 – Opstellen van werkpakketbeschrijvingen inclusief product- en proceseisen"/>
          <xsd:enumeration value="ACT-090 – Opstellen risicodossier Planuitwerking"/>
          <xsd:enumeration value="ACT-093 – Bewaken voortgang Deterministische planning"/>
          <xsd:enumeration value="ACT-094 – Bijhouden actueel Risicodossier"/>
          <xsd:enumeration value="ACT-096 – Uitvoeren wijzigingenbeheer"/>
          <xsd:enumeration value="ACT-097 – Opstellen wijzigingenformulier"/>
          <xsd:enumeration value="ACT-098 – Toetsen geleverd document ON"/>
          <xsd:enumeration value="ACT-099 – Opstellen toetsformulier"/>
          <xsd:enumeration value="ACT-100 – Delen toetsformulier"/>
          <xsd:enumeration value="ACT-101 – Invullen prestatiemeting"/>
          <xsd:enumeration value="ACT-103 – Opstellen Technische Uitgangspunten Notitie"/>
          <xsd:enumeration value="ACT-106 – Opstellen verificatierapport voor Voorkeursalternatief"/>
          <xsd:enumeration value="ACT-115 – Opstellen detailplanning (deterministisch) Planuitwerking"/>
          <xsd:enumeration value="ACT-128 – Evalueren conditionerende onderzoeken, ingenieursdiensten, specialistisch advies"/>
          <xsd:enumeration value="ACT-135 – Opstellen SSK + kostennota Planuitwerking"/>
          <xsd:enumeration value="ACT-145 – Overleggen met AOG, Kernteam, BGT HWBP"/>
          <xsd:enumeration value="ACT-146 – Project startup / Project followup"/>
          <xsd:enumeration value="ACT-147 – Opstellen PMP fase Verkenning"/>
          <xsd:enumeration value="ACT-149 – Opstellen criteria zeef 0, 1 en 2 (Afweegkader)"/>
          <xsd:enumeration value="ACT-150 – Opstellen SES Dijktraject t.b.v. Verkenning (SES 1.0)"/>
          <xsd:enumeration value="ACT-152 – Opstellen Nota Reikwijdte en Detailniveau"/>
          <xsd:enumeration value="ACT-154 – Opstellen Nota Kansrijke Alternatieven"/>
          <xsd:enumeration value="ACT-161 – Opstellen integrale voortgangsrapportages"/>
          <xsd:enumeration value="ACT-162 – Voorbereiden Besluit VKA"/>
          <xsd:enumeration value="ACT-163 – Opstellen PvA Planuitwerking"/>
          <xsd:enumeration value="ACT-164 – Opstellen overdrachtsdossier Verkenning --&gt; Planuitwerking"/>
          <xsd:enumeration value="ACT-165 – Opstellen Memo Sober en Doelmatig"/>
          <xsd:enumeration value="ACT-166 – Besluitvorming door bestuur en bevoegde gezagen"/>
          <xsd:enumeration value="ACT-168 – Opstellen Omgevingsmanagementplan"/>
          <xsd:enumeration value="ACT-169 – Inzet Landschapsarchitect"/>
          <xsd:enumeration value="ACT-170 – Opstellen Plan van Aanpak conditionerende onderzoeken"/>
          <xsd:enumeration value="ACT-178 – Opstellen notitie vergunningenstrategie"/>
          <xsd:enumeration value="ACT-180 – Opstellen publiekscommunicatie"/>
          <xsd:enumeration value="ACT-181 – Bijhouden communicatiekanalen"/>
          <xsd:enumeration value="ACT-190 – Aansturen Technisch team"/>
          <xsd:enumeration value="ACT-191 – Periodiek TM overleg en Omgeving - Techniek - Duurzaamheid (OTD) overleg"/>
          <xsd:enumeration value="ACT-197 – Inzet Ontwerpleider IB"/>
          <xsd:enumeration value="ACT-199 – Ontwerploop 1; Bouwstenen en Kansrijke Oplossingen"/>
          <xsd:enumeration value="ACT-200 – Ontwerploop 2; Kansrijke Alternatieven"/>
          <xsd:enumeration value="ACT-201 – Ontwerploop 3; Voorkeursalternatief"/>
          <xsd:enumeration value="ACT-202 – Opstellen validatieplan"/>
          <xsd:enumeration value="ACT-203 – Opstellen validatierapport voor Voorkeursalternatief"/>
          <xsd:enumeration value="ACT-204 – Uitvoeren DZH maatregelen en activiteiten"/>
          <xsd:enumeration value="ACT-205 – Uitvoeren MKI en AERIUS berekeningen"/>
          <xsd:enumeration value="ACT-206 – Notitie Duurzame Dijk Groote Polder"/>
          <xsd:enumeration value="ACT-207 – Opstellen Notitie Kansrijke innovaties"/>
          <xsd:enumeration value="ACT-210 – Aansturen projectbeheersing"/>
          <xsd:enumeration value="ACT-211 – Opstellen projectbeheersingsplan"/>
          <xsd:enumeration value="ACT-212 – Updaten WBS Verkenning stap 0"/>
          <xsd:enumeration value="ACT-213 – Opstellen OBS Planuitwerking"/>
          <xsd:enumeration value="ACT-215 – Opstellen PBS Planuitwerking"/>
          <xsd:enumeration value="ACT-216 – Opstellen SBS Planuitwerking"/>
          <xsd:enumeration value="ACT-217 – Opstellen WBS Planuitwerking"/>
          <xsd:enumeration value="ACT-218 – Opstellen PPI-planning Planuitwerking"/>
          <xsd:enumeration value="ACT-219 – Bewaken project financiën"/>
          <xsd:enumeration value="ACT-221 – Organiseren risicosessies"/>
          <xsd:enumeration value="ACT-222 – Toetsen en accorderen wijzigingen"/>
          <xsd:enumeration value="ACT-223 – Management SF Projectcoördinator IB"/>
          <xsd:enumeration value="ACT-224 – Opstellen informatiemanagementplan"/>
          <xsd:enumeration value="ACT-226 – Bewaken opslag en registratie van gearchiveerde informatie"/>
          <xsd:enumeration value="ACT-227 – Functioneel beheer van Relatics, Teamsomgeving, Sharepoint"/>
          <xsd:enumeration value="ACT-228 – Zorgdragen voor sociaal en fysiek veilige werkomgeving"/>
          <xsd:enumeration value="ACT-229 – Managen rollen, taken, bevoegdheden, verantwoordelijkheden"/>
          <xsd:enumeration value="ACT-230 – Coördinatie sleutelfunctionarissen IB"/>
          <xsd:enumeration value="ACT-234 – Opstellen System Engineering (SE) Management plan"/>
          <xsd:enumeration value="ACT-236 – Uitvoeren OM-scope management"/>
          <xsd:enumeration value="ACT-238 – Periodiek OM-overleg en Omgeving - Techniek - Duurzaamheid (OTD) overleg"/>
          <xsd:enumeration value="ACT-242 – Opstellen Nota Voorkeursalternatief"/>
          <xsd:enumeration value="ACT-243 – Uitvoeren conditionerende onderzoeken voor planproducten"/>
          <xsd:enumeration value="ACT-244 – Opstellen vergunningen conditionerende onderzoeken"/>
          <xsd:enumeration value="ACT-246 – Inventariseren en honoreren eisen en wensen (uitvoeren klanteisenproces (KES))"/>
          <xsd:enumeration value="ACT-247 – Opstellen Duurzaamheidsrapport Verkenning"/>
          <xsd:enumeration value="ACT-248 – Uitvoeren TM-scopemanagement"/>
          <xsd:enumeration value="ACT-266 – Managen Sleutelfunctionaris Coördinator Planproducten"/>
          <xsd:enumeration value="ACT-275 – Implementeren kansrijke innovaties in ontwerpproces"/>
          <xsd:enumeration value="ACT-282 – Doen van een aanbieding VK Groote Polder"/>
          <xsd:enumeration value="ACT-283 – Opstellen Participatie- en communicatieplan"/>
          <xsd:enumeration value="ACT-284 – Opstellen Ruimtelijk Kwaliteitskader"/>
          <xsd:enumeration value="ACT-285 – Opstellen Kennisgeving Voornemen en Participatie"/>
          <xsd:enumeration value="ACT-286 – Opstellen Omgevingsanalyse"/>
          <xsd:enumeration value="ACT-288 – Uitvoeren nadere analyse Veiligheidsopgave"/>
          <xsd:enumeration value="--"/>
        </xsd:restriction>
      </xsd:simpleType>
    </xsd:element>
    <xsd:element name="Werkpakket" ma:index="9" ma:displayName="Werkpakket" ma:format="Dropdown" ma:internalName="Werkpakket">
      <xsd:simpleType>
        <xsd:restriction base="dms:Choice">
          <xsd:enumeration value="WPK-006 – Managen CM team + scope"/>
          <xsd:enumeration value="WPK-009 – Managen CM Proces"/>
          <xsd:enumeration value="WPK-012 – Strategie marktbetrokkenheid"/>
          <xsd:enumeration value="WPK-013 – Plannen marktparticipatie"/>
          <xsd:enumeration value="WPK-014 – Inkoopplan"/>
          <xsd:enumeration value="WPK-015 – Uitvoeren inkooptrajecten"/>
          <xsd:enumeration value="WPK-016 – Inkopen contracten"/>
          <xsd:enumeration value="WPK-019 – Contractbeheersing"/>
          <xsd:enumeration value="WPK-020 – Beheersen contracten"/>
          <xsd:enumeration value="WPK-024 – Managen TM-proces"/>
          <xsd:enumeration value="WPK-025 – Managen TM-team en TM-scope"/>
          <xsd:enumeration value="WPK-027 – Ontwerpen systeem"/>
          <xsd:enumeration value="WPK-028 – Inwinnen basisinformatie bestaande situatie"/>
          <xsd:enumeration value="WPK-029 – Specificeren Dijkversterking"/>
          <xsd:enumeration value="WPK-030 – Borgen specificatie-implementatie (Verificatieproces) en behoefte-vervulling (Validatieproces)"/>
          <xsd:enumeration value="WPK-038 – Ontwerpen Dijkversterking"/>
          <xsd:enumeration value="WPK-042 – Ontwikkelen innovaties"/>
          <xsd:enumeration value="WPK-043 – Bepalen relevante innovatiekansen"/>
          <xsd:enumeration value="WPK-048 – Managen PB-team en scope"/>
          <xsd:enumeration value="WPK-049 – Opstellen OBS, PBS, SBS en WBS"/>
          <xsd:enumeration value="WPK-050 – Beschrijven werkpakketten / specificeren proceseisen"/>
          <xsd:enumeration value="WPK-052 – Tijd: vaststellen mijlpalen en initiele planning"/>
          <xsd:enumeration value="WPK-053 – Geld: vaststellen projectbudget en initiele projectraming"/>
          <xsd:enumeration value="WPK-054 – Risico's: Vaststellen initieel risicodossier"/>
          <xsd:enumeration value="WPK-055 – Managen PB-proces"/>
          <xsd:enumeration value="WPK-056 – Structureren project"/>
          <xsd:enumeration value="WPK-058 – Bewaken voortgang"/>
          <xsd:enumeration value="WPK-059 – Bewaken planning"/>
          <xsd:enumeration value="WPK-060 – Bewaken project-financiën"/>
          <xsd:enumeration value="WPK-061 – Beheersen risico's"/>
          <xsd:enumeration value="WPK-062 – Beheren wijzigingen"/>
          <xsd:enumeration value="WPK-063 – Beheer, advies, implementatie geaccordeerde wijzigingen"/>
          <xsd:enumeration value="WPK-064 – Uitvoeren ondersteunende processen"/>
          <xsd:enumeration value="WPK-065 – Borgen product- en proceskwaliteit"/>
          <xsd:enumeration value="WPK-067 – Beheersen integrale veiligheid"/>
          <xsd:enumeration value="WPK-070 – Managen projectorganisatie"/>
          <xsd:enumeration value="WPK-071 – Managen besluitvorming HWBP"/>
          <xsd:enumeration value="WPK-073 – Managen besluitvorming"/>
          <xsd:enumeration value="WPK-075 – Managen OM-proces"/>
          <xsd:enumeration value="WPK-076 – Doorlopen (wettelijke) procedures (planologisch-juridisch)"/>
          <xsd:enumeration value="WPK-077 – Participatie en communicatie (participeren en communiceren omgeving)"/>
          <xsd:enumeration value="WPK-078 – Managen OM-team en OM-scope"/>
          <xsd:enumeration value="WPK-080 – Planproducten en -procedures"/>
          <xsd:enumeration value="WPK-082 – Vergunningentraject"/>
          <xsd:enumeration value="WPK-083 – Organiseren en uitvoeren bestuurlijke participatie"/>
          <xsd:enumeration value="WPK-084 – Organiseren en uitvoeren publieksparticipatie"/>
          <xsd:enumeration value="WPK-087 – Organiseren en uitvoeren communicatie"/>
          <xsd:enumeration value="WPK-100 – Managen informatievoorziening"/>
          <xsd:enumeration value="WPK-102 – Evalueren inkooptrajecten (VK)"/>
          <xsd:enumeration value="WPK-103 – Evalueren contracten (VK)"/>
          <xsd:enumeration value="WPK-104 – Managen bestuurlijke besluitvorming"/>
          <xsd:enumeration value="WPK-105 – Managen projectopdracht"/>
          <xsd:enumeration value="WPK-107 – Managen Project"/>
          <xsd:enumeration value="WPK-108 – Versterken dijk (uitvoeren project)"/>
          <xsd:enumeration value="WPK-109 – Verkenning versterkingswijze dijk (Uitvoeren Verkenning)"/>
          <xsd:enumeration value="WPK-110 – Integraal Projectmanagement"/>
          <xsd:enumeration value="WPK-111 – Aanpak en invulling Strategisch Omgevingsmanagement (SOM)"/>
          <xsd:enumeration value="WPK-113 – Conditionerende onderzoeken"/>
          <xsd:enumeration value="WPK-115 – Duurzaamheidsaspecten"/>
          <xsd:enumeration value="WPK-127 – Projectmanagement (PM)"/>
          <xsd:enumeration value="WPK-128 – Omgevingsmanagement (OM)"/>
          <xsd:enumeration value="WPK-129 – Technisch Management (TM)"/>
          <xsd:enumeration value="WPK-130 – Contractmanagement (CM)"/>
          <xsd:enumeration value="WPK-131 – Projectbeheersing (PB)"/>
          <xsd:enumeration value="WPK-XXX"/>
          <xsd:enumeration value="SWE-ANT_VTW"/>
        </xsd:restriction>
      </xsd:simpleType>
    </xsd:element>
    <xsd:element name="Fase" ma:index="10" ma:displayName="Fase" ma:default="VER" ma:description="Verkenningsfase/Planfase/Realisatiefase" ma:format="RadioButtons" ma:internalName="Fase">
      <xsd:simpleType>
        <xsd:restriction base="dms:Choice">
          <xsd:enumeration value="VER"/>
          <xsd:enumeration value="PLA"/>
          <xsd:enumeration value="REA"/>
        </xsd:restriction>
      </xsd:simpleType>
    </xsd:element>
    <xsd:element name="Status" ma:index="11" ma:displayName="Status" ma:default="Work in Progress" ma:format="RadioButtons" ma:internalName="Status">
      <xsd:simpleType>
        <xsd:restriction base="dms:Choice">
          <xsd:enumeration value="Work in Progress"/>
          <xsd:enumeration value="Ter controle"/>
        </xsd:restriction>
      </xsd:simpleType>
    </xsd:element>
    <xsd:element name="IPM" ma:index="12" ma:displayName="IPM" ma:description="IPM rollen" ma:format="RadioButtons" ma:internalName="IPM">
      <xsd:simpleType>
        <xsd:restriction base="dms:Choice">
          <xsd:enumeration value="PM"/>
          <xsd:enumeration value="CM"/>
          <xsd:enumeration value="OM"/>
          <xsd:enumeration value="TM"/>
          <xsd:enumeration value="PB"/>
          <xsd:enumeration value="IDE"/>
          <xsd:enumeration value="PO"/>
        </xsd:restriction>
      </xsd:simpleType>
    </xsd:element>
    <xsd:element name="Product" ma:index="13" nillable="true" ma:displayName="Product" ma:description="Productcode" ma:format="Dropdown" ma:internalName="Product">
      <xsd:simpleType>
        <xsd:restriction base="dms:Choice">
          <xsd:enumeration value="PRO-002 – risico-profiel marktparticipatie (voor ws en HWBP)"/>
          <xsd:enumeration value="PRO-003 – Strategisch plan marktbenadering / marktsamenwerking PlanUitwerking"/>
          <xsd:enumeration value="PRO-004 – Inkoopplan PlanUitwerking"/>
          <xsd:enumeration value="PRO-005 – Aanbestedingsdocumentatie"/>
          <xsd:enumeration value="PRO-009 – Contractbeheersplan"/>
          <xsd:enumeration value="PRO-011 – SE Management Plan Groote Polder"/>
          <xsd:enumeration value="PRO-012 – Overzicht uitgevoerde grondonderzoeken"/>
          <xsd:enumeration value="PRO-013 – Technische Uitgangspuntennotitie (TUN)"/>
          <xsd:enumeration value="PRO-014 – Systeemeisenspecificatie (SES)"/>
          <xsd:enumeration value="PRO-015 – Ontwerpnota Kansrijke Alternatieven (KA)"/>
          <xsd:enumeration value="PRO-016 – Kostennota Kansrijke Alternatieven (KA)"/>
          <xsd:enumeration value="PRO-017 – Notitie LCC analyse"/>
          <xsd:enumeration value="PRO-018 – Memo oplossingsrichtingen"/>
          <xsd:enumeration value="PRO-019 – Memo Mogelijke Alternatieven (MA)"/>
          <xsd:enumeration value="PRO-020 – Ontwerpnota Voorkeursalternatief (VKA)"/>
          <xsd:enumeration value="PRO-021 – Notitie randvoorwaarden en ontwerp omslagpunten"/>
          <xsd:enumeration value="PRO-022 – Notitie Onderbouwing sober en doelmatigheid"/>
          <xsd:enumeration value="PRO-024 – Kostennota Voorkeursalternatief (VKA)"/>
          <xsd:enumeration value="PRO-025 – Validatieplan"/>
          <xsd:enumeration value="PRO-026 – Verificatieplan bij SES-dijktraject"/>
          <xsd:enumeration value="PRO-027 – Verificatieplan"/>
          <xsd:enumeration value="PRO-028 – Validatierapport voor Voorkeursalternatief (VKA)"/>
          <xsd:enumeration value="PRO-029 – Verificatierapport voor Voorkeursalternatief (VKA)"/>
          <xsd:enumeration value="PRO-030 – Verificatierapport per werkpakket"/>
          <xsd:enumeration value="PRO-031 – V&amp;V strategie"/>
          <xsd:enumeration value="PRO-032 – Verificatierapport voor systeemeisen"/>
          <xsd:enumeration value="PRO-033 – Notitie Kansrijke innovaties"/>
          <xsd:enumeration value="PRO-034 – Kansenscan gebiedseigen grond"/>
          <xsd:enumeration value="PRO-035 – Fysische kwaliteit bodem-, grond- en oppervlaktewater"/>
          <xsd:enumeration value="PRO-036 – Projectmanagementplan (PMP) Verkenning"/>
          <xsd:enumeration value="PRO-037 – Rapport eindverantwoording HWBP"/>
          <xsd:enumeration value="PRO-038 – Overdrachtdossier Verkenning naar Planuitwerking"/>
          <xsd:enumeration value="PRO-039 – Verslaglegging voortgangsoverleg"/>
          <xsd:enumeration value="PRO-040 – Omgevingsmanagementplan"/>
          <xsd:enumeration value="PRO-041 – Verantwoording participatie"/>
          <xsd:enumeration value="PRO-042 – Tevredenheidsmeting"/>
          <xsd:enumeration value="PRO-043 – Samenwerkingsafspraken bevoegde gezagen"/>
          <xsd:enumeration value="PRO-044 – Samenwerkingsafspraken meekoppelkansen"/>
          <xsd:enumeration value="PRO-045 – SOK Meekoppelproject"/>
          <xsd:enumeration value="PRO-046 – Reactienota startdocument"/>
          <xsd:enumeration value="PRO-047 – Reactienota NRD"/>
          <xsd:enumeration value="PRO-048 – Reactienota Voorkeursalternatief (VKA)"/>
          <xsd:enumeration value="PRO-049 – Nota Kansrijke Alternatieven"/>
          <xsd:enumeration value="PRO-050 – NRD"/>
          <xsd:enumeration value="PRO-051 – Verkenningenrapport"/>
          <xsd:enumeration value="PRO-052 – Projectnota-mer deel 1"/>
          <xsd:enumeration value="PRO-053 – VKA 'Lijn op orde'"/>
          <xsd:enumeration value="PRO-054 – Maatregelenplan"/>
          <xsd:enumeration value="PRO-055 – Vergunningenscan VKA"/>
          <xsd:enumeration value="PRO-056 – Bureauonderzoek Archeologie"/>
          <xsd:enumeration value="PRO-057 – Historisch vooronderzoek bodem en eventueel verkennend veldonderzoek bodem"/>
          <xsd:enumeration value="PRO-058 – Quick-scan ecologie en eventueel nader onderzoek"/>
          <xsd:enumeration value="PRO-059 – Bureauonderzoek naar monumenten (bomen, panden e.a.)"/>
          <xsd:enumeration value="PRO-060 – Inventarisatie bomen (locatie en structuren)"/>
          <xsd:enumeration value="PRO-061 – Check conditionerende onderzoeken gericht op risico-reductie"/>
          <xsd:enumeration value="PRO-062 – Samenvatting onderzoeksresultaten t.b.v. selectie kansrijke alternatieven"/>
          <xsd:enumeration value="PRO-063 – Advies vervolgonderzoek conditionering planuitwerkingsfase"/>
          <xsd:enumeration value="PRO-064 – Ruimtelijk Kwaliteitskader (RKK)"/>
          <xsd:enumeration value="PRO-065 – Onderzoek naar landschap- en cultuurhistorische waarden"/>
          <xsd:enumeration value="PRO-066 – Landschapsontwerp Voorkeursalternatief (VKA)"/>
          <xsd:enumeration value="PRO-067 – Participatie- en communicatieplan"/>
          <xsd:enumeration value="PRO-068 – Verslaglegging voortgangsoverleg OG/ON"/>
          <xsd:enumeration value="PRO-069 – Klanteisenspecificatie (KES) in Relatics"/>
          <xsd:enumeration value="PRO-070 – Duurzaamheidsrapportage Kansrijke Alternatieven (KA)"/>
          <xsd:enumeration value="PRO-071 – Duurzaamheidsrapportage Voorkeursalternatief (VKA)"/>
          <xsd:enumeration value="PRO-072 – MKI berekeningen"/>
          <xsd:enumeration value="PRO-073 – Begeleidingsagenda"/>
          <xsd:enumeration value="PRO-074 – OBS Planuitwerking"/>
          <xsd:enumeration value="PRO-075 – Werkpakketbeschrijvingen Planuitwerking"/>
          <xsd:enumeration value="PRO-076 – Risicodossier Verkenningsfase"/>
          <xsd:enumeration value="PRO-077 – Deterministisch Planning"/>
          <xsd:enumeration value="PRO-078 – SSK-raming en kostennota Verkenningsfase"/>
          <xsd:enumeration value="PRO-079 – Integrale voortgangsrapportage Opdrachtnemer"/>
          <xsd:enumeration value="PRO-080 – Planning"/>
          <xsd:enumeration value="PRO-081 – Aktueel Risicodossier"/>
          <xsd:enumeration value="PRO-082 – Wijzigingenformulier"/>
          <xsd:enumeration value="PRO-083 – Kwaliteitmanagementplan / auditplan"/>
          <xsd:enumeration value="PRO-084 – Afwijkingenregister i.r.t. kwaliteitsmanagement"/>
          <xsd:enumeration value="PRO-085 – Kwaliteitsmanagementplan Opdrachtnemer"/>
          <xsd:enumeration value="PRO-086 – Informatiemanagementplan"/>
          <xsd:enumeration value="PRO-087 – Dashboard informatievoorziening"/>
          <xsd:enumeration value="PRO-088 – Test product"/>
          <xsd:enumeration value="PRO-089 – Digital Terrain Model (DTM)"/>
          <xsd:enumeration value="PRO-091 – Bouwstenennotitie"/>
          <xsd:enumeration value="PRO-092 – Notitie Kabels en Leidingen"/>
          <xsd:enumeration value="PRO-094 – Honoreringsbesluit meekoppelkansen (met effect ruimtebeslag) toevoegen irt overig"/>
          <xsd:enumeration value="PRO-095 – Agenda voortgangsoverleg"/>
          <xsd:enumeration value="PRO-096 – OG-ON formulier"/>
          <xsd:enumeration value="PRO-097 – PBS Planuitwerking"/>
          <xsd:enumeration value="PRO-098 – SBS Planuitwerking"/>
          <xsd:enumeration value="PRO-099 – WBS Planuitwerking"/>
          <xsd:enumeration value="PRO-100 – Projectbeheersingsplan"/>
          <xsd:enumeration value="PRO-101 – Aanbestedingsdocumentatie Specialistisch advies PllanUitwerking"/>
          <xsd:enumeration value="PRO-102 – Aanbestedingsdocumentatie ontwerp- en bouwexpertise"/>
          <xsd:enumeration value="PRO-103 – Contractbeheersplan ontwerp- en bouwexpertise"/>
          <xsd:enumeration value="PRO-104 – Marktconsultatie/marktscan"/>
          <xsd:enumeration value="PRO-105 – Voortgangsrapportage contract"/>
          <xsd:enumeration value="PRO-106 – Afstemming met rolhouders incl. vastleggen afspraken"/>
          <xsd:enumeration value="PRO-107 – Financiële onderbouwing t.b.v. kredieten"/>
          <xsd:enumeration value="PRO-108 – Werkpakketbeschrijvingen"/>
          <xsd:enumeration value="PRO-109 – Financieel overzicht t.b.v. periodieke bewaking"/>
          <xsd:enumeration value="PRO-110 – Contracten"/>
          <xsd:enumeration value="PRO-111 – Prestatieverklaringen"/>
          <xsd:enumeration value="PRO-112 – Contractwijzigingen"/>
          <xsd:enumeration value="PRO-113 – Opdrachtproducten (Gunning)"/>
          <xsd:enumeration value="PRO-114 – Opdrachtevaluatie"/>
          <xsd:enumeration value="PRO-115 – Verslag PSU"/>
          <xsd:enumeration value="PRO-116 – Verslag PFU"/>
          <xsd:enumeration value="PRO-117 – Afweegkader: Criteria zeef 0, zeef 1 en zeef 2"/>
          <xsd:enumeration value="PRO-118 – Concept Nota Voorkeursalternatief"/>
          <xsd:enumeration value="PRO-119 – Nota Voorkeursalternatief (opstellen zonder formele ter inzaging)"/>
          <xsd:enumeration value="PRO-120 – Nota van beantwoording"/>
          <xsd:enumeration value="PRO-121 – Probabilistische planning"/>
          <xsd:enumeration value="PRO-122 – VKA besluit"/>
          <xsd:enumeration value="PRO-123 – Plan van aanpak Planuitwerkingsfase"/>
          <xsd:enumeration value="PRO-124 – Overdrachtsdossier"/>
          <xsd:enumeration value="PRO-125 – Besluit DB --&gt; Notitie Reikwijdte en Detailniveau (NRD)"/>
          <xsd:enumeration value="PRO-126 – Besluit DB --&gt; Nota Kansrijke Alternatieven (Nota KA)"/>
          <xsd:enumeration value="PRO-127 – Besluit DB --&gt; Concept Nota Voorkeursalternatief (Nota VKA)"/>
          <xsd:enumeration value="PRO-128 – Besluit DB --&gt; Definitieve Nota VKA + Project-mer deel 1"/>
          <xsd:enumeration value="PRO-129 – Besluit AB --&gt; Plan van Aanpak Planuitwerking"/>
          <xsd:enumeration value="PRO-130 – Besluit derden --&gt; Meekoppelproject"/>
          <xsd:enumeration value="PRO-131 – Aanvraag subsidievaststelling"/>
          <xsd:enumeration value="PRO-132 – Lijst geschikte en beschikbare locaties Kleirijperijen"/>
          <xsd:enumeration value="PRO-133 – Intentieverklaring(en)"/>
          <xsd:enumeration value="PRO-134 – Alliantie(samenwerking)document"/>
          <xsd:enumeration value="PRO-135 – Vergunningsaanvraag"/>
          <xsd:enumeration value="PRO-136 – Rapport Milieukundig onderzoek baggerslib"/>
          <xsd:enumeration value="PRO-137 – Rapport Bodemonderzoek"/>
          <xsd:enumeration value="PRO-138 – Bureaustudie landschap, ecologie, archeologie"/>
          <xsd:enumeration value="PRO-139 – Notitie Marktstrategie"/>
          <xsd:enumeration value="PRO-140 – Opstellen Strategie voor besluitorming in de Verkenningsgase, inclusief kalender en doorkijk naar de planuitwerking."/>
          <xsd:enumeration value="PRO-141 – Vergunningenscan conditionerende onderzoeken"/>
          <xsd:enumeration value="PRO-142 – Vergunningaanvraag conditionerende onderzoeken"/>
          <xsd:enumeration value="PRO-143 – Regelen betredingstoestemmingen (+ financiering)"/>
          <xsd:enumeration value="PRO-144 – Plan van Aanpak conditionerende onderzoeken verkenning en doorkijk Planuitwerking"/>
          <xsd:enumeration value="PRO-145 – Quickscan ecologie (bureau onderzoek)"/>
          <xsd:enumeration value="PRO-146 – Risicoanalyse Ontplofbare Oorlogsresten (bureau onderzoek)"/>
          <xsd:enumeration value="PRO-147 – Milieukundig bodemonderzoek incl. PFAS (bureau onderzoek)"/>
          <xsd:enumeration value="PRO-148 – Onderzoek Cultuurhistorie / archeologie (bureau onderzoek)"/>
          <xsd:enumeration value="PRO-149 – Onderzoek buitendijkse steenbekleding"/>
          <xsd:enumeration value="PRO-150 – Onderzoek kabels en leidingen (bureau onderzoek)"/>
          <xsd:enumeration value="PRO-151 – Plan conditionerende onderzoeken Planuitwerking (update)"/>
          <xsd:enumeration value="PRO-152 – Notitie Vergunningenstrategie en vergunningenscan voor Planuitwerking"/>
          <xsd:enumeration value="PRO-153 – Verslaglegging voortgangsoverleg"/>
          <xsd:enumeration value="PRO-154 – Intentieovereenkomst meekoppelkans"/>
          <xsd:enumeration value="PRO-155 – Notitie Meekoppelkansen (kader)"/>
          <xsd:enumeration value="PRO-156 – Bestuursvoorstellen"/>
          <xsd:enumeration value="PRO-157 – Gehonoreerde KES in Relatics"/>
          <xsd:enumeration value="PRO-158 – Boodschappen en berichten"/>
          <xsd:enumeration value="PRO-159 – Communicatie conform de communicatiekalender (incl. update)"/>
          <xsd:enumeration value="PRO-160 – Reviewformulier per product"/>
          <xsd:enumeration value="PRO-161 – Projectwebsite (incl. update)"/>
          <xsd:enumeration value="PRO-162 – Inzet Coördinator Planproducten IB"/>
          <xsd:enumeration value="PRO-163 – Nota Bouwstenen en Kansrijke oplossingen"/>
          <xsd:enumeration value="PRO-164 – Ontwerpnotitie bij Nota Kansrijke alternatieven (incl. berekeningen, tekeningen en SSK)"/>
          <xsd:enumeration value="PRO-165 – Ontwerpnotitie bij Nota VKA (incl. berekeningen, tekeningen en SSK)"/>
          <xsd:enumeration value="PRO-166 – Notitie Duurzame Dijk Groote Polder (met verantwoording acties + maatregelen)"/>
          <xsd:enumeration value="PRO-167 – AERIUS berekeningen"/>
          <xsd:enumeration value="PRO-168 – Innovatiescan 2.0"/>
          <xsd:enumeration value="PRO-169 – Evaluatierapporten (per kwartaal)"/>
          <xsd:enumeration value="PRO-170 – Update WBS Verkenning stap 0"/>
          <xsd:enumeration value="PRO-171 – Detailplanning (deterministisch) Planuitwerking"/>
          <xsd:enumeration value="PRO-172 – PPI-planning Planuitwerking"/>
          <xsd:enumeration value="PRO-173 – SSK + kostennota Planuitwerking"/>
          <xsd:enumeration value="PRO-174 – Risicodossier Planuitwerking"/>
          <xsd:enumeration value="PRO-175 – Integrale voortgangsrapportage OG"/>
          <xsd:enumeration value="PRO-176 – Integrale voortgangsrapportage IB"/>
          <xsd:enumeration value="PRO-177 – Actueel wijzigingsdossier"/>
          <xsd:enumeration value="PRO-178 – Veiligheid als vast agendapunt tijdens Teamoverleggen"/>
          <xsd:enumeration value="PRO-179 – Memo Sober en Doelmatig"/>
          <xsd:enumeration value="PRO-180 – Verzoek tot prestatieverklaring"/>
          <xsd:enumeration value="PRO-181 – Detailbegroting Verkenningsfase Opdrachtnemer"/>
          <xsd:enumeration value="PRO-182 – Termijnschema"/>
          <xsd:enumeration value="PRO-183 – Actie- en besluitenlijst"/>
          <xsd:enumeration value="PRO-184 – Ter inzage legging"/>
          <xsd:enumeration value="PRO-185 – Input reactienota + grote ontwerploop verwerken"/>
          <xsd:enumeration value="PRO-186 – Input reactienota + grote ontwerploop verwerken"/>
          <xsd:enumeration value="PRO-187 – Input reactienota + grote ontwerploop verwerken"/>
          <xsd:enumeration value="PRO-189 – Nadere onderzoeken: archeologie, cultuurhistorie, bodem, ecologie (veldwerk)"/>
          <xsd:enumeration value="PRO-190 – Bij deze activiteit wordt geen product opgeleverd."/>
          <xsd:enumeration value="PRO-191 – Vergunningenscan conditionerende onderzoeken"/>
          <xsd:enumeration value="PRO-192 – Vergunningaanvraag conditionerende onderzoeken"/>
          <xsd:enumeration value="PRO-193 – Regelen betredingstoestemmingen (+ financiering)"/>
          <xsd:enumeration value="PRO-194 – Inzet Landschapsarchitect IB"/>
          <xsd:enumeration value="PRO-195 – Agenda en presentaties"/>
          <xsd:enumeration value="PRO-196 – Verslag van de opbrengst gesprekken"/>
          <xsd:enumeration value="PRO-197 – Samenwerkafspraken dijkversterking met bevoegde gezagen"/>
          <xsd:enumeration value="PRO-198 – Samenwerkafspraken meekoppelkansen met bevoegde gezagen"/>
          <xsd:enumeration value="PRO-199 – Ontwerptafels (incl. verslag van de opbrengst gesprekken) (vervallen)"/>
          <xsd:enumeration value="PRO-200 – Thematafels (incl. verslag van de opbrengst gesprekken) (vervallen)"/>
          <xsd:enumeration value="PRO-201 – Startbijeenkomst (incl. verslag van de opbrengst gesprekken)"/>
          <xsd:enumeration value="PRO-202 – Bijeenkomst NRD (incl. verslag van de opbrengst gesprekken)"/>
          <xsd:enumeration value="PRO-203 – Bijeenkomst VKA (incl. verslag van de opbrengst gesprekken) (vervallen gelijk met ontwerploop 3)"/>
          <xsd:enumeration value="PRO-204 – Verantwoording participatie"/>
          <xsd:enumeration value="PRO-205 – Uitvoeren van diverse contactmomenten met omgeving"/>
          <xsd:enumeration value="PRO-206 – Opstellen KES"/>
          <xsd:enumeration value="PRO-207 – Duurzaamheidsrapport Verkenning"/>
          <xsd:enumeration value="PRO-208 – Licensies Relatics"/>
          <xsd:enumeration value="PRO-209 – Contract IB WPK-114"/>
          <xsd:enumeration value="PRO-210 – Gebruiksovereenkomst kleirijperijlocaties"/>
          <xsd:enumeration value="PRO-211 – Verkenning Duurzame Energie"/>
          <xsd:enumeration value="PRO-212 – Verkenning mogelijkheden compensatie CO2"/>
          <xsd:enumeration value="PRO-213 – Hergebruiksscan vrijkomende materialen"/>
          <xsd:enumeration value="PRO-214 – Geupdated DZH-dashboard"/>
          <xsd:enumeration value="PRO-215 – Heritage Impact Assessment (HIA) stap 1: Screening"/>
          <xsd:enumeration value="PRO-217 – Aanbieding voor de Verkenning van de Groote Polder"/>
          <xsd:enumeration value="PRO-218 – Omgevingsanalyse"/>
          <xsd:enumeration value="PRO-219 –"/>
          <xsd:enumeration value="PRO-220 –"/>
          <xsd:enumeration value="PRO-221 – Nadere analyse Veiligheidsopgave"/>
        </xsd:restriction>
      </xsd:simpleType>
    </xsd:element>
    <xsd:element name="Onderwerp2" ma:index="14" ma:displayName="Onderwerp" ma:format="Dropdown" ma:internalName="Onderwerp2">
      <xsd:simpleType>
        <xsd:restriction base="dms:Text">
          <xsd:maxLength value="255"/>
        </xsd:restriction>
      </xsd:simpleType>
    </xsd:element>
    <xsd:element name="_ApprovalAssignedTo" ma:index="15" nillable="true" ma:displayName="Goedkeurd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16" nillable="true" ma:displayName="Antwoorden"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17" nillable="true" ma:displayName="Goedkeuring auteu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18" nillable="true" ma:displayName="Goedkeuringsstatus" ma:internalName="_ApprovalStatus" ma:readOnly="true">
      <xsd:simpleType>
        <xsd:restriction base="dms:Unknow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ccb552ae-d578-4236-af1b-788efdf728c1" ma:termSetId="09814cd3-568e-fe90-9814-8d621ff8fb84" ma:anchorId="fba54fb3-c3e1-fe81-a776-ca4b69148c4d" ma:open="true" ma:isKeyword="false">
      <xsd:complexType>
        <xsd:sequence>
          <xsd:element ref="pc:Terms" minOccurs="0" maxOccurs="1"/>
        </xsd:sequence>
      </xsd:complexType>
    </xsd:element>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DateTaken" ma:index="25" nillable="true" ma:displayName="MediaServiceDateTaken" ma:hidden="true" ma:indexed="true" ma:internalName="MediaServiceDateTaken"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550075-695b-437b-aa65-8192f43525b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8c49d60-df9f-4a25-99ac-969bb823659e}" ma:internalName="TaxCatchAll" ma:showField="CatchAllData" ma:web="8b550075-695b-437b-aa65-8192f43525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A08904-1B33-40DF-A85A-98B8D1B6CCD5}">
  <ds:schemaRefs>
    <ds:schemaRef ds:uri="5887461e-c693-4d30-bdf6-d5960f0ce718"/>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8b550075-695b-437b-aa65-8192f43525b9"/>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D0AEB594-6336-4DAD-B097-8C524C2609FD}">
  <ds:schemaRefs>
    <ds:schemaRef ds:uri="5887461e-c693-4d30-bdf6-d5960f0ce718"/>
    <ds:schemaRef ds:uri="8b550075-695b-437b-aa65-8192f43525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E6A5DAD-017F-4761-B931-151532FA86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618</TotalTime>
  <Words>1860</Words>
  <Application>Microsoft Office PowerPoint</Application>
  <PresentationFormat>Breedbeeld</PresentationFormat>
  <Paragraphs>290</Paragraphs>
  <Slides>46</Slides>
  <Notes>29</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46</vt:i4>
      </vt:variant>
    </vt:vector>
  </HeadingPairs>
  <TitlesOfParts>
    <vt:vector size="54" baseType="lpstr">
      <vt:lpstr>Aptos</vt:lpstr>
      <vt:lpstr>Arial</vt:lpstr>
      <vt:lpstr>Calibri</vt:lpstr>
      <vt:lpstr>Calibri Light</vt:lpstr>
      <vt:lpstr>Source Sans Pro</vt:lpstr>
      <vt:lpstr>Verdana</vt:lpstr>
      <vt:lpstr>Wingdings</vt:lpstr>
      <vt:lpstr>Blank</vt:lpstr>
      <vt:lpstr>Dijkversterking Groote Polder</vt:lpstr>
      <vt:lpstr>Opening en welkom</vt:lpstr>
      <vt:lpstr>Programma (Erik Jolink, H&amp;A)</vt:lpstr>
      <vt:lpstr>Dijken voor beginners</vt:lpstr>
      <vt:lpstr>Inhoud </vt:lpstr>
      <vt:lpstr>Landelijke opgave </vt:lpstr>
      <vt:lpstr>Regionale opgave</vt:lpstr>
      <vt:lpstr>Dijkversterking Groote Polder</vt:lpstr>
      <vt:lpstr>PowerPoint-presentatie</vt:lpstr>
      <vt:lpstr>PowerPoint-presentatie</vt:lpstr>
      <vt:lpstr>PowerPoint-presentatie</vt:lpstr>
      <vt:lpstr>PowerPoint-presentatie</vt:lpstr>
      <vt:lpstr>PowerPoint-presentatie</vt:lpstr>
      <vt:lpstr>PowerPoint-presentatie</vt:lpstr>
      <vt:lpstr>PowerPoint-presentatie</vt:lpstr>
      <vt:lpstr>De Dijk – Waar hebben we het over?</vt:lpstr>
      <vt:lpstr>Wanneer is een dijk veilig </vt:lpstr>
      <vt:lpstr>Wanneer is een dijk veilig </vt:lpstr>
      <vt:lpstr>Hoe kan een dijk kapot gaan?</vt:lpstr>
      <vt:lpstr>Hoe kan een dijk kapot gaan?</vt:lpstr>
      <vt:lpstr>Faalmechanisme: overlopen en overslag </vt:lpstr>
      <vt:lpstr>Faalmechanisme: stabiliteit</vt:lpstr>
      <vt:lpstr>Faalmechanisme: erosie buitentalud </vt:lpstr>
      <vt:lpstr>Faalmechanisme opbarsten en piping </vt:lpstr>
      <vt:lpstr>Faalmechanisme opbarsten en piping </vt:lpstr>
      <vt:lpstr>Tot slot</vt:lpstr>
      <vt:lpstr>Vervolg programma</vt:lpstr>
      <vt:lpstr>Dijkversterking Groote Polder</vt:lpstr>
      <vt:lpstr>PowerPoint-presentatie</vt:lpstr>
      <vt:lpstr>PowerPoint-presentatie</vt:lpstr>
      <vt:lpstr>PowerPoint-presentatie</vt:lpstr>
      <vt:lpstr>PowerPoint-presentatie</vt:lpstr>
      <vt:lpstr>Planning</vt:lpstr>
      <vt:lpstr>Moet dat nu allemaal?</vt:lpstr>
      <vt:lpstr>Uw inbreng</vt:lpstr>
      <vt:lpstr>Programma</vt:lpstr>
      <vt:lpstr>Dijkversterking Groote Polder</vt:lpstr>
      <vt:lpstr>Reservesheets</vt:lpstr>
      <vt:lpstr>De dijk in de samenleving</vt:lpstr>
      <vt:lpstr>Een nieuwe dijk </vt:lpstr>
      <vt:lpstr>Welke rol heeft u? </vt:lpstr>
      <vt:lpstr>Dijkontwerp</vt:lpstr>
      <vt:lpstr>Dijkontwerp</vt:lpstr>
      <vt:lpstr>PowerPoint-presentatie</vt:lpstr>
      <vt:lpstr>Knop 1: Reductie hydraulische belastingen</vt:lpstr>
      <vt:lpstr>Innovatie </vt:lpstr>
    </vt:vector>
  </TitlesOfParts>
  <Company>Waterschap Hunze en Aa's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bewonerspresentatie 5 maart</dc:title>
  <dc:creator>P.Sinnema@hunzeenaas.nl</dc:creator>
  <cp:lastModifiedBy>Emmerik, Ida van</cp:lastModifiedBy>
  <cp:revision>8</cp:revision>
  <dcterms:created xsi:type="dcterms:W3CDTF">2022-10-12T10:56:30Z</dcterms:created>
  <dcterms:modified xsi:type="dcterms:W3CDTF">2026-03-12T15:31:58Z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0x01010084A35CB86D11FC458CC112C43F33714F</vt:lpwstr>
  </property>
  <property fmtid="{D5CDD505-2E9C-101B-9397-08002B2CF9AE}" pid="3" name="MediaServiceImageTags">
    <vt:lpwstr/>
  </property>
  <property fmtid="{D5CDD505-2E9C-101B-9397-08002B2CF9AE}" pid="4" name="MSIP_Label_43f08ec5-d6d9-4227-8387-ccbfcb3632c4_Enabled">
    <vt:lpwstr>true</vt:lpwstr>
  </property>
  <property fmtid="{D5CDD505-2E9C-101B-9397-08002B2CF9AE}" pid="5" name="MSIP_Label_43f08ec5-d6d9-4227-8387-ccbfcb3632c4_SetDate">
    <vt:lpwstr>2026-02-20T13:16:40Z</vt:lpwstr>
  </property>
  <property fmtid="{D5CDD505-2E9C-101B-9397-08002B2CF9AE}" pid="6" name="MSIP_Label_43f08ec5-d6d9-4227-8387-ccbfcb3632c4_Method">
    <vt:lpwstr>Standard</vt:lpwstr>
  </property>
  <property fmtid="{D5CDD505-2E9C-101B-9397-08002B2CF9AE}" pid="7" name="MSIP_Label_43f08ec5-d6d9-4227-8387-ccbfcb3632c4_Name">
    <vt:lpwstr>Sweco Restricted</vt:lpwstr>
  </property>
  <property fmtid="{D5CDD505-2E9C-101B-9397-08002B2CF9AE}" pid="8" name="MSIP_Label_43f08ec5-d6d9-4227-8387-ccbfcb3632c4_SiteId">
    <vt:lpwstr>b7872ef0-9a00-4c18-8a4a-c7d25c778a9e</vt:lpwstr>
  </property>
  <property fmtid="{D5CDD505-2E9C-101B-9397-08002B2CF9AE}" pid="9" name="MSIP_Label_43f08ec5-d6d9-4227-8387-ccbfcb3632c4_ActionId">
    <vt:lpwstr>fb4cf80e-05e5-48d1-bba3-8790f2b1dc00</vt:lpwstr>
  </property>
  <property fmtid="{D5CDD505-2E9C-101B-9397-08002B2CF9AE}" pid="10" name="MSIP_Label_43f08ec5-d6d9-4227-8387-ccbfcb3632c4_ContentBits">
    <vt:lpwstr>0</vt:lpwstr>
  </property>
  <property fmtid="{D5CDD505-2E9C-101B-9397-08002B2CF9AE}" pid="11" name="MSIP_Label_43f08ec5-d6d9-4227-8387-ccbfcb3632c4_Tag">
    <vt:lpwstr>10, 3, 0, 1</vt:lpwstr>
  </property>
</Properties>
</file>