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287" r:id="rId6"/>
    <p:sldId id="304" r:id="rId7"/>
    <p:sldId id="299" r:id="rId8"/>
    <p:sldId id="324" r:id="rId9"/>
    <p:sldId id="311" r:id="rId10"/>
    <p:sldId id="305" r:id="rId11"/>
    <p:sldId id="313" r:id="rId12"/>
    <p:sldId id="315" r:id="rId13"/>
    <p:sldId id="318" r:id="rId14"/>
    <p:sldId id="319" r:id="rId15"/>
    <p:sldId id="316" r:id="rId16"/>
    <p:sldId id="317" r:id="rId17"/>
    <p:sldId id="323" r:id="rId18"/>
    <p:sldId id="320" r:id="rId19"/>
    <p:sldId id="321" r:id="rId20"/>
    <p:sldId id="322" r:id="rId21"/>
    <p:sldId id="325" r:id="rId22"/>
    <p:sldId id="302" r:id="rId23"/>
    <p:sldId id="326" r:id="rId24"/>
    <p:sldId id="303" r:id="rId25"/>
    <p:sldId id="327"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EA6C48-340C-B47B-975C-2A40D881AB8B}" name="Gries, Edwin de" initials="GE" userId="S::e.de.gries@hunzeenaas.nl::d5d43faf-a7de-413b-a690-948da65b2745" providerId="AD"/>
  <p188:author id="{11004DDF-0A81-25D1-6C00-04C8A62C04D0}" name="Erna Alting" initials="EA" userId="S::e.alting@prolander.nl::af08b0e3-23c7-4a02-a2ca-b6cdc54dbb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513E"/>
    <a:srgbClr val="FFEB00"/>
    <a:srgbClr val="63C001"/>
    <a:srgbClr val="0E2F7F"/>
    <a:srgbClr val="052265"/>
    <a:srgbClr val="1E768A"/>
    <a:srgbClr val="13A863"/>
    <a:srgbClr val="2ED717"/>
    <a:srgbClr val="FAFB18"/>
    <a:srgbClr val="FAC2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EF85F8-F190-78B7-3CAE-1D64DAFC04DA}" v="3" dt="2026-02-16T10:42:05.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B6672B-57B2-44CA-9A8F-C122A7D09480}" type="datetimeFigureOut">
              <a:rPr lang="nl-NL" smtClean="0"/>
              <a:t>16-2-2026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78017C-5318-4D76-80BC-2C5D772B6015}" type="slidenum">
              <a:rPr lang="nl-NL" smtClean="0"/>
              <a:t>‹#›</a:t>
            </a:fld>
            <a:endParaRPr lang="nl-NL"/>
          </a:p>
        </p:txBody>
      </p:sp>
    </p:spTree>
    <p:extLst>
      <p:ext uri="{BB962C8B-B14F-4D97-AF65-F5344CB8AC3E}">
        <p14:creationId xmlns:p14="http://schemas.microsoft.com/office/powerpoint/2010/main" val="184320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578017C-5318-4D76-80BC-2C5D772B6015}" type="slidenum">
              <a:rPr lang="nl-NL" smtClean="0"/>
              <a:t>1</a:t>
            </a:fld>
            <a:endParaRPr lang="nl-NL"/>
          </a:p>
        </p:txBody>
      </p:sp>
    </p:spTree>
    <p:extLst>
      <p:ext uri="{BB962C8B-B14F-4D97-AF65-F5344CB8AC3E}">
        <p14:creationId xmlns:p14="http://schemas.microsoft.com/office/powerpoint/2010/main" val="2778352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15017-CEA8-25BC-9D9A-89E4BB0806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9B0565-7A3D-88B9-1A16-9B1C3C63F29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2B5040-D0B1-4016-AF9E-884817F6E8E6}"/>
              </a:ext>
            </a:extLst>
          </p:cNvPr>
          <p:cNvSpPr>
            <a:spLocks noGrp="1"/>
          </p:cNvSpPr>
          <p:nvPr>
            <p:ph type="body" idx="1"/>
          </p:nvPr>
        </p:nvSpPr>
        <p:spPr/>
        <p:txBody>
          <a:bodyPr/>
          <a:lstStyle/>
          <a:p>
            <a:r>
              <a:rPr lang="nl-NL"/>
              <a:t>Verhoging waterpeil in beekdal voornamelijk een lokaal effect rond de beek, op grotere afstand met hoger maaiveld nivelleert effect uit</a:t>
            </a:r>
          </a:p>
          <a:p>
            <a:endParaRPr lang="nl-NL"/>
          </a:p>
          <a:p>
            <a:r>
              <a:rPr lang="nl-NL" err="1"/>
              <a:t>Paralelle</a:t>
            </a:r>
            <a:r>
              <a:rPr lang="nl-NL"/>
              <a:t> watergang heeft onnatuurlijk peilregime en oude </a:t>
            </a:r>
            <a:r>
              <a:rPr lang="nl-NL" err="1"/>
              <a:t>amerdiep</a:t>
            </a:r>
            <a:r>
              <a:rPr lang="nl-NL"/>
              <a:t> heeft natuurlijk regime</a:t>
            </a:r>
          </a:p>
          <a:p>
            <a:endParaRPr lang="nl-NL"/>
          </a:p>
          <a:p>
            <a:endParaRPr lang="nl-NL"/>
          </a:p>
          <a:p>
            <a:r>
              <a:rPr lang="nl-NL"/>
              <a:t>Berekende peilen met SOBEK</a:t>
            </a:r>
          </a:p>
          <a:p>
            <a:endParaRPr lang="nl-NL"/>
          </a:p>
          <a:p>
            <a:r>
              <a:rPr lang="nl-NL"/>
              <a:t>0,5Qwinter huidig 10,97 en VO 11,77 (stijging 0,8 meter)</a:t>
            </a:r>
          </a:p>
          <a:p>
            <a:r>
              <a:rPr lang="nl-NL"/>
              <a:t>0,2Qzomer huidig 11,31 en VO 11,65 (stijging 0,34 meter)</a:t>
            </a:r>
          </a:p>
          <a:p>
            <a:endParaRPr lang="nl-NL"/>
          </a:p>
          <a:p>
            <a:r>
              <a:rPr lang="nl-NL"/>
              <a:t>Op basis van deze dwarsdoorsnede lijkt het op de volgeden peilen</a:t>
            </a:r>
          </a:p>
          <a:p>
            <a:endParaRPr lang="nl-NL"/>
          </a:p>
          <a:p>
            <a:r>
              <a:rPr lang="nl-NL"/>
              <a:t>0,4Q winter huidig (oude </a:t>
            </a:r>
            <a:r>
              <a:rPr lang="nl-NL" err="1"/>
              <a:t>amerdiep</a:t>
            </a:r>
            <a:r>
              <a:rPr lang="nl-NL"/>
              <a:t>) 11, 40 en VO 11,60 (stijging 0,20 meter)</a:t>
            </a:r>
          </a:p>
          <a:p>
            <a:r>
              <a:rPr lang="nl-NL"/>
              <a:t>0,1Q zomer huidig (oude </a:t>
            </a:r>
            <a:r>
              <a:rPr lang="nl-NL" err="1"/>
              <a:t>amerdiep</a:t>
            </a:r>
            <a:r>
              <a:rPr lang="nl-NL"/>
              <a:t>) 11,05 en VO 11,40 (stijging 0,35 meter) sterke stijging in zomer door beekbodemverhoging van 0,5 meter</a:t>
            </a:r>
          </a:p>
        </p:txBody>
      </p:sp>
      <p:sp>
        <p:nvSpPr>
          <p:cNvPr id="4" name="Tijdelijke aanduiding voor dianummer 3">
            <a:extLst>
              <a:ext uri="{FF2B5EF4-FFF2-40B4-BE49-F238E27FC236}">
                <a16:creationId xmlns:a16="http://schemas.microsoft.com/office/drawing/2014/main" id="{06614337-4164-43D5-5FC6-C90BC3C11B00}"/>
              </a:ext>
            </a:extLst>
          </p:cNvPr>
          <p:cNvSpPr>
            <a:spLocks noGrp="1"/>
          </p:cNvSpPr>
          <p:nvPr>
            <p:ph type="sldNum" sz="quarter" idx="5"/>
          </p:nvPr>
        </p:nvSpPr>
        <p:spPr/>
        <p:txBody>
          <a:bodyPr/>
          <a:lstStyle/>
          <a:p>
            <a:fld id="{B578017C-5318-4D76-80BC-2C5D772B6015}" type="slidenum">
              <a:rPr lang="nl-NL" smtClean="0"/>
              <a:t>11</a:t>
            </a:fld>
            <a:endParaRPr lang="nl-NL"/>
          </a:p>
        </p:txBody>
      </p:sp>
    </p:spTree>
    <p:extLst>
      <p:ext uri="{BB962C8B-B14F-4D97-AF65-F5344CB8AC3E}">
        <p14:creationId xmlns:p14="http://schemas.microsoft.com/office/powerpoint/2010/main" val="266840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B3E41-125F-06D4-B97D-6A2491E0FFC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D10C6F-A0A3-6673-55DA-9D540C9BB2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4E09207-2942-058B-E3CC-1F8999C3CB24}"/>
              </a:ext>
            </a:extLst>
          </p:cNvPr>
          <p:cNvSpPr>
            <a:spLocks noGrp="1"/>
          </p:cNvSpPr>
          <p:nvPr>
            <p:ph type="body" idx="1"/>
          </p:nvPr>
        </p:nvSpPr>
        <p:spPr/>
        <p:txBody>
          <a:bodyPr/>
          <a:lstStyle/>
          <a:p>
            <a:r>
              <a:rPr lang="nl-NL"/>
              <a:t>Dwarsdoorsnede gemaakt </a:t>
            </a:r>
            <a:r>
              <a:rPr lang="nl-NL" err="1"/>
              <a:t>tpn</a:t>
            </a:r>
            <a:r>
              <a:rPr lang="nl-NL"/>
              <a:t> van profiel 2</a:t>
            </a:r>
          </a:p>
          <a:p>
            <a:pPr marL="171450" indent="-171450">
              <a:buFont typeface="Arial" panose="020B0604020202020204" pitchFamily="34" charset="0"/>
              <a:buChar char="•"/>
            </a:pPr>
            <a:r>
              <a:rPr lang="nl-NL"/>
              <a:t>Maaiveldverloop, laagte beekdal en hogere flanken</a:t>
            </a:r>
          </a:p>
          <a:p>
            <a:pPr marL="171450" indent="-171450">
              <a:buFont typeface="Arial" panose="020B0604020202020204" pitchFamily="34" charset="0"/>
              <a:buChar char="•"/>
            </a:pPr>
            <a:r>
              <a:rPr lang="nl-NL"/>
              <a:t>Leem op flanken, in beekdal weggespoeld, beekdal is zand, bevestigd met 5 boringen, exacte ligging leem uit boringen </a:t>
            </a:r>
            <a:r>
              <a:rPr lang="nl-NL" err="1"/>
              <a:t>matched</a:t>
            </a:r>
            <a:r>
              <a:rPr lang="nl-NL"/>
              <a:t> niet altijd met het </a:t>
            </a:r>
            <a:r>
              <a:rPr lang="nl-NL" err="1"/>
              <a:t>regismodel</a:t>
            </a:r>
            <a:r>
              <a:rPr lang="nl-NL"/>
              <a:t> van de ondergrond</a:t>
            </a:r>
          </a:p>
          <a:p>
            <a:pPr marL="171450" indent="-171450">
              <a:buFont typeface="Arial" panose="020B0604020202020204" pitchFamily="34" charset="0"/>
              <a:buChar char="•"/>
            </a:pPr>
            <a:r>
              <a:rPr lang="nl-NL"/>
              <a:t>Huidig peil van de beek </a:t>
            </a:r>
            <a:r>
              <a:rPr lang="nl-NL" err="1"/>
              <a:t>amerdiep</a:t>
            </a:r>
            <a:r>
              <a:rPr lang="nl-NL"/>
              <a:t> en relatie tot gemeten grondwaterstanden in peilbuizen</a:t>
            </a:r>
          </a:p>
          <a:p>
            <a:pPr marL="171450" indent="-171450">
              <a:buFont typeface="Arial" panose="020B0604020202020204" pitchFamily="34" charset="0"/>
              <a:buChar char="•"/>
            </a:pPr>
            <a:r>
              <a:rPr lang="nl-NL"/>
              <a:t>Effect van peil </a:t>
            </a:r>
            <a:r>
              <a:rPr lang="nl-NL" err="1"/>
              <a:t>amerdiep</a:t>
            </a:r>
            <a:r>
              <a:rPr lang="nl-NL"/>
              <a:t> op grondwaterstand het grootst op korte afstand van de beek</a:t>
            </a:r>
          </a:p>
          <a:p>
            <a:pPr marL="171450" indent="-171450">
              <a:buFont typeface="Arial" panose="020B0604020202020204" pitchFamily="34" charset="0"/>
              <a:buChar char="•"/>
            </a:pPr>
            <a:r>
              <a:rPr lang="nl-NL"/>
              <a:t>Grondwaterstanden op flanken voornamelijk beïnvloed door slecht doorlatende leemlagen en de ontwateringssloten op de flanken</a:t>
            </a:r>
          </a:p>
          <a:p>
            <a:pPr marL="171450" indent="-171450">
              <a:buFont typeface="Arial" panose="020B0604020202020204" pitchFamily="34" charset="0"/>
              <a:buChar char="•"/>
            </a:pPr>
            <a:r>
              <a:rPr lang="nl-NL"/>
              <a:t>Op flank aan westzijde ontstaat een schijngrondwaterspiegel (dit is een verhoging van de grondwaterstand omdat het regenwater de grond niet intrekt vanwege het leem en het water zich ophoopt. Dit wordt niet veroorzaakt door een verhoging van het peil in de beek</a:t>
            </a:r>
          </a:p>
          <a:p>
            <a:pPr marL="171450" indent="-171450">
              <a:buFont typeface="Arial" panose="020B0604020202020204" pitchFamily="34" charset="0"/>
              <a:buChar char="•"/>
            </a:pPr>
            <a:r>
              <a:rPr lang="nl-NL"/>
              <a:t>Om overlast door schijngrondwaterspiegels te verminderen is het belangrijk dat er op de flanken boven het keileem een goed functionerend ontwateringssysteem ligt</a:t>
            </a:r>
          </a:p>
        </p:txBody>
      </p:sp>
      <p:sp>
        <p:nvSpPr>
          <p:cNvPr id="4" name="Tijdelijke aanduiding voor dianummer 3">
            <a:extLst>
              <a:ext uri="{FF2B5EF4-FFF2-40B4-BE49-F238E27FC236}">
                <a16:creationId xmlns:a16="http://schemas.microsoft.com/office/drawing/2014/main" id="{2E8209B2-3749-2F9A-3F89-3DD05A094FCD}"/>
              </a:ext>
            </a:extLst>
          </p:cNvPr>
          <p:cNvSpPr>
            <a:spLocks noGrp="1"/>
          </p:cNvSpPr>
          <p:nvPr>
            <p:ph type="sldNum" sz="quarter" idx="5"/>
          </p:nvPr>
        </p:nvSpPr>
        <p:spPr/>
        <p:txBody>
          <a:bodyPr/>
          <a:lstStyle/>
          <a:p>
            <a:fld id="{B578017C-5318-4D76-80BC-2C5D772B6015}" type="slidenum">
              <a:rPr lang="nl-NL" smtClean="0"/>
              <a:t>12</a:t>
            </a:fld>
            <a:endParaRPr lang="nl-NL"/>
          </a:p>
        </p:txBody>
      </p:sp>
    </p:spTree>
    <p:extLst>
      <p:ext uri="{BB962C8B-B14F-4D97-AF65-F5344CB8AC3E}">
        <p14:creationId xmlns:p14="http://schemas.microsoft.com/office/powerpoint/2010/main" val="4188080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C9BB7-53E5-CAD8-9C69-5BF1E134E1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399C25-5FA2-4BFA-F447-E8780C1D34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194673B-7E9B-6624-18D1-5599E3D4A3B5}"/>
              </a:ext>
            </a:extLst>
          </p:cNvPr>
          <p:cNvSpPr>
            <a:spLocks noGrp="1"/>
          </p:cNvSpPr>
          <p:nvPr>
            <p:ph type="body" idx="1"/>
          </p:nvPr>
        </p:nvSpPr>
        <p:spPr/>
        <p:txBody>
          <a:bodyPr/>
          <a:lstStyle/>
          <a:p>
            <a:r>
              <a:rPr lang="nl-NL"/>
              <a:t>Verhoging waterpeil in beekdal voornamelijk een lokaal effect rond de beek, op grotere afstand met hoger maaiveld nivelleert effect uit</a:t>
            </a:r>
          </a:p>
          <a:p>
            <a:endParaRPr lang="nl-NL"/>
          </a:p>
          <a:p>
            <a:r>
              <a:rPr lang="nl-NL"/>
              <a:t>Berekende peilen met SOBEK</a:t>
            </a:r>
          </a:p>
          <a:p>
            <a:endParaRPr lang="nl-NL"/>
          </a:p>
          <a:p>
            <a:endParaRPr lang="nl-NL"/>
          </a:p>
          <a:p>
            <a:r>
              <a:rPr lang="nl-NL"/>
              <a:t>0,5Qwinter huidig 10,97 en VO 11,98 (stijging 1,0 meter)</a:t>
            </a:r>
          </a:p>
          <a:p>
            <a:r>
              <a:rPr lang="nl-NL"/>
              <a:t>0,2Qzomer huidig 11,31 en VO 11,82 (stijging 0,51 meter)</a:t>
            </a:r>
          </a:p>
          <a:p>
            <a:endParaRPr lang="nl-NL"/>
          </a:p>
          <a:p>
            <a:endParaRPr lang="nl-NL"/>
          </a:p>
          <a:p>
            <a:r>
              <a:rPr lang="nl-NL"/>
              <a:t>Op basis van deze dwarsdoorsnede lijkt het op de volgeden peilen</a:t>
            </a:r>
          </a:p>
          <a:p>
            <a:endParaRPr lang="nl-NL"/>
          </a:p>
          <a:p>
            <a:r>
              <a:rPr lang="nl-NL"/>
              <a:t>0,4Q winter huidig  11,50 en VO 11,60 (stijging 0,10 meter)</a:t>
            </a:r>
          </a:p>
          <a:p>
            <a:r>
              <a:rPr lang="nl-NL"/>
              <a:t>0,1Q zomer huidig  11,05 en VO 11,40 (stijging 0,35 meter)</a:t>
            </a:r>
          </a:p>
          <a:p>
            <a:endParaRPr lang="nl-NL"/>
          </a:p>
          <a:p>
            <a:endParaRPr lang="nl-NL"/>
          </a:p>
          <a:p>
            <a:r>
              <a:rPr lang="nl-NL"/>
              <a:t>Voor huidig lijkt het een natuurlijk peilregime, is </a:t>
            </a:r>
            <a:r>
              <a:rPr lang="nl-NL" err="1"/>
              <a:t>zp</a:t>
            </a:r>
            <a:r>
              <a:rPr lang="nl-NL"/>
              <a:t> en </a:t>
            </a:r>
            <a:r>
              <a:rPr lang="nl-NL" err="1"/>
              <a:t>wp</a:t>
            </a:r>
            <a:r>
              <a:rPr lang="nl-NL"/>
              <a:t> hier niet omgewisseld?</a:t>
            </a:r>
          </a:p>
        </p:txBody>
      </p:sp>
      <p:sp>
        <p:nvSpPr>
          <p:cNvPr id="4" name="Tijdelijke aanduiding voor dianummer 3">
            <a:extLst>
              <a:ext uri="{FF2B5EF4-FFF2-40B4-BE49-F238E27FC236}">
                <a16:creationId xmlns:a16="http://schemas.microsoft.com/office/drawing/2014/main" id="{EF2E521D-568B-3041-E232-DDDFE558B0F3}"/>
              </a:ext>
            </a:extLst>
          </p:cNvPr>
          <p:cNvSpPr>
            <a:spLocks noGrp="1"/>
          </p:cNvSpPr>
          <p:nvPr>
            <p:ph type="sldNum" sz="quarter" idx="5"/>
          </p:nvPr>
        </p:nvSpPr>
        <p:spPr/>
        <p:txBody>
          <a:bodyPr/>
          <a:lstStyle/>
          <a:p>
            <a:fld id="{B578017C-5318-4D76-80BC-2C5D772B6015}" type="slidenum">
              <a:rPr lang="nl-NL" smtClean="0"/>
              <a:t>13</a:t>
            </a:fld>
            <a:endParaRPr lang="nl-NL"/>
          </a:p>
        </p:txBody>
      </p:sp>
    </p:spTree>
    <p:extLst>
      <p:ext uri="{BB962C8B-B14F-4D97-AF65-F5344CB8AC3E}">
        <p14:creationId xmlns:p14="http://schemas.microsoft.com/office/powerpoint/2010/main" val="1404815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52077-4DCE-5A9E-CA0D-2AB6E1E425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4AEFFF5-5ADE-7773-42A2-73B8ABCD691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A9B347D-BDA5-AAE4-DF52-1A44E1BD42E6}"/>
              </a:ext>
            </a:extLst>
          </p:cNvPr>
          <p:cNvSpPr>
            <a:spLocks noGrp="1"/>
          </p:cNvSpPr>
          <p:nvPr>
            <p:ph type="body" idx="1"/>
          </p:nvPr>
        </p:nvSpPr>
        <p:spPr/>
        <p:txBody>
          <a:bodyPr/>
          <a:lstStyle/>
          <a:p>
            <a:r>
              <a:rPr lang="nl-NL"/>
              <a:t>Dit in overleg met bewoners uitgewerkt, resultaten zijn al gedeeld met bewoners</a:t>
            </a:r>
          </a:p>
        </p:txBody>
      </p:sp>
      <p:sp>
        <p:nvSpPr>
          <p:cNvPr id="4" name="Tijdelijke aanduiding voor dianummer 3">
            <a:extLst>
              <a:ext uri="{FF2B5EF4-FFF2-40B4-BE49-F238E27FC236}">
                <a16:creationId xmlns:a16="http://schemas.microsoft.com/office/drawing/2014/main" id="{E42DA5CF-AA90-6603-56E6-C202D26DB827}"/>
              </a:ext>
            </a:extLst>
          </p:cNvPr>
          <p:cNvSpPr>
            <a:spLocks noGrp="1"/>
          </p:cNvSpPr>
          <p:nvPr>
            <p:ph type="sldNum" sz="quarter" idx="5"/>
          </p:nvPr>
        </p:nvSpPr>
        <p:spPr/>
        <p:txBody>
          <a:bodyPr/>
          <a:lstStyle/>
          <a:p>
            <a:fld id="{B578017C-5318-4D76-80BC-2C5D772B6015}" type="slidenum">
              <a:rPr lang="nl-NL" smtClean="0"/>
              <a:t>14</a:t>
            </a:fld>
            <a:endParaRPr lang="nl-NL"/>
          </a:p>
        </p:txBody>
      </p:sp>
    </p:spTree>
    <p:extLst>
      <p:ext uri="{BB962C8B-B14F-4D97-AF65-F5344CB8AC3E}">
        <p14:creationId xmlns:p14="http://schemas.microsoft.com/office/powerpoint/2010/main" val="206312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3AD16-D7EA-64DE-34DF-0BF49A8E3F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2D49F1-D9A8-ABD3-B3E8-7A88D6AD43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219A8A-6AE3-0FB5-6DC0-39183F42619F}"/>
              </a:ext>
            </a:extLst>
          </p:cNvPr>
          <p:cNvSpPr>
            <a:spLocks noGrp="1"/>
          </p:cNvSpPr>
          <p:nvPr>
            <p:ph type="body" idx="1"/>
          </p:nvPr>
        </p:nvSpPr>
        <p:spPr/>
        <p:txBody>
          <a:bodyPr/>
          <a:lstStyle/>
          <a:p>
            <a:r>
              <a:rPr lang="nl-NL"/>
              <a:t>Dwarsdoorsnede gemaakt </a:t>
            </a:r>
            <a:r>
              <a:rPr lang="nl-NL" err="1"/>
              <a:t>tpn</a:t>
            </a:r>
            <a:r>
              <a:rPr lang="nl-NL"/>
              <a:t> van profiel 2</a:t>
            </a:r>
          </a:p>
          <a:p>
            <a:pPr marL="171450" indent="-171450">
              <a:buFont typeface="Arial" panose="020B0604020202020204" pitchFamily="34" charset="0"/>
              <a:buChar char="•"/>
            </a:pPr>
            <a:r>
              <a:rPr lang="nl-NL"/>
              <a:t>Maaiveldverloop, laagte beekdal en hogere flanken</a:t>
            </a:r>
          </a:p>
          <a:p>
            <a:pPr marL="171450" indent="-171450">
              <a:buFont typeface="Arial" panose="020B0604020202020204" pitchFamily="34" charset="0"/>
              <a:buChar char="•"/>
            </a:pPr>
            <a:r>
              <a:rPr lang="nl-NL"/>
              <a:t>Leem op flanken, in beekdal weggespoeld, beekdal is zand, bevestigd met 5 boringen, exacte ligging leem uit boringen </a:t>
            </a:r>
            <a:r>
              <a:rPr lang="nl-NL" err="1"/>
              <a:t>matched</a:t>
            </a:r>
            <a:r>
              <a:rPr lang="nl-NL"/>
              <a:t> niet altijd met het </a:t>
            </a:r>
            <a:r>
              <a:rPr lang="nl-NL" err="1"/>
              <a:t>regismodel</a:t>
            </a:r>
            <a:r>
              <a:rPr lang="nl-NL"/>
              <a:t> van de ondergrond</a:t>
            </a:r>
          </a:p>
          <a:p>
            <a:pPr marL="171450" indent="-171450">
              <a:buFont typeface="Arial" panose="020B0604020202020204" pitchFamily="34" charset="0"/>
              <a:buChar char="•"/>
            </a:pPr>
            <a:r>
              <a:rPr lang="nl-NL"/>
              <a:t>Huidig peil van de beek </a:t>
            </a:r>
            <a:r>
              <a:rPr lang="nl-NL" err="1"/>
              <a:t>amerdiep</a:t>
            </a:r>
            <a:r>
              <a:rPr lang="nl-NL"/>
              <a:t> en relatie tot gemeten grondwaterstanden in peilbuizen</a:t>
            </a:r>
          </a:p>
          <a:p>
            <a:pPr marL="171450" indent="-171450">
              <a:buFont typeface="Arial" panose="020B0604020202020204" pitchFamily="34" charset="0"/>
              <a:buChar char="•"/>
            </a:pPr>
            <a:r>
              <a:rPr lang="nl-NL"/>
              <a:t>Effect van peil </a:t>
            </a:r>
            <a:r>
              <a:rPr lang="nl-NL" err="1"/>
              <a:t>amerdiep</a:t>
            </a:r>
            <a:r>
              <a:rPr lang="nl-NL"/>
              <a:t> op grondwaterstand het grootst op korte afstand van de beek</a:t>
            </a:r>
          </a:p>
          <a:p>
            <a:pPr marL="171450" indent="-171450">
              <a:buFont typeface="Arial" panose="020B0604020202020204" pitchFamily="34" charset="0"/>
              <a:buChar char="•"/>
            </a:pPr>
            <a:r>
              <a:rPr lang="nl-NL"/>
              <a:t>Grondwaterstanden op flanken voornamelijk beïnvloed door slecht doorlatende leemlagen en de ontwateringssloten op de flanken</a:t>
            </a:r>
          </a:p>
          <a:p>
            <a:pPr marL="171450" indent="-171450">
              <a:buFont typeface="Arial" panose="020B0604020202020204" pitchFamily="34" charset="0"/>
              <a:buChar char="•"/>
            </a:pPr>
            <a:r>
              <a:rPr lang="nl-NL"/>
              <a:t>Op flank aan westzijde ontstaat een schijngrondwaterspiegel (dit is een verhoging van de grondwaterstand omdat het regenwater de grond niet intrekt vanwege het leem en het water zich ophoopt. Dit wordt niet veroorzaakt door een verhoging van het peil in de beek</a:t>
            </a:r>
          </a:p>
          <a:p>
            <a:pPr marL="171450" indent="-171450">
              <a:buFont typeface="Arial" panose="020B0604020202020204" pitchFamily="34" charset="0"/>
              <a:buChar char="•"/>
            </a:pPr>
            <a:r>
              <a:rPr lang="nl-NL"/>
              <a:t>Om overlast door schijngrondwaterspiegels te verminderen is het belangrijk dat er op de flanken boven het keileem een goed functionerend ontwateringssysteem ligt</a:t>
            </a:r>
          </a:p>
        </p:txBody>
      </p:sp>
      <p:sp>
        <p:nvSpPr>
          <p:cNvPr id="4" name="Tijdelijke aanduiding voor dianummer 3">
            <a:extLst>
              <a:ext uri="{FF2B5EF4-FFF2-40B4-BE49-F238E27FC236}">
                <a16:creationId xmlns:a16="http://schemas.microsoft.com/office/drawing/2014/main" id="{87C0CFDD-398C-4595-C6D4-D9FA0DC0BF7C}"/>
              </a:ext>
            </a:extLst>
          </p:cNvPr>
          <p:cNvSpPr>
            <a:spLocks noGrp="1"/>
          </p:cNvSpPr>
          <p:nvPr>
            <p:ph type="sldNum" sz="quarter" idx="5"/>
          </p:nvPr>
        </p:nvSpPr>
        <p:spPr/>
        <p:txBody>
          <a:bodyPr/>
          <a:lstStyle/>
          <a:p>
            <a:fld id="{B578017C-5318-4D76-80BC-2C5D772B6015}" type="slidenum">
              <a:rPr lang="nl-NL" smtClean="0"/>
              <a:t>15</a:t>
            </a:fld>
            <a:endParaRPr lang="nl-NL"/>
          </a:p>
        </p:txBody>
      </p:sp>
    </p:spTree>
    <p:extLst>
      <p:ext uri="{BB962C8B-B14F-4D97-AF65-F5344CB8AC3E}">
        <p14:creationId xmlns:p14="http://schemas.microsoft.com/office/powerpoint/2010/main" val="1572756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70E09-34EC-9F99-BDC7-13051B2352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C71619D-A462-63ED-BEC3-34785C1A65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70F703-DC38-7C4B-F483-4814EF9E61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Huidige beek gedempt, slenk HH water </a:t>
            </a:r>
            <a:r>
              <a:rPr lang="nl-NL" err="1"/>
              <a:t>water</a:t>
            </a:r>
            <a:r>
              <a:rPr lang="nl-NL"/>
              <a:t> rond maaiveld, nieuwe beek meer richting flank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Verhoging waterpeil in beekdal voornamelijk een lokaal effect rond de beek, op grotere afstand met hoger maaiveld nivelleert effect uit</a:t>
            </a:r>
          </a:p>
          <a:p>
            <a:endParaRPr lang="nl-NL"/>
          </a:p>
          <a:p>
            <a:r>
              <a:rPr lang="nl-NL"/>
              <a:t>Berekende peilen met SOBEK</a:t>
            </a:r>
          </a:p>
          <a:p>
            <a:endParaRPr lang="nl-NL"/>
          </a:p>
          <a:p>
            <a:r>
              <a:rPr lang="nl-NL"/>
              <a:t>0,5Qwinter huidig 12,12 en VO 12,40 (stijging 0,28 meter)</a:t>
            </a:r>
          </a:p>
          <a:p>
            <a:r>
              <a:rPr lang="nl-NL"/>
              <a:t>0,2Qzomer huidig 12,25 en VO 12,27 (stijging 0,51 meter)</a:t>
            </a:r>
          </a:p>
          <a:p>
            <a:endParaRPr lang="nl-NL"/>
          </a:p>
          <a:p>
            <a:endParaRPr lang="nl-NL"/>
          </a:p>
          <a:p>
            <a:r>
              <a:rPr lang="nl-NL"/>
              <a:t>Op basis van deze dwarsdoorsnede lijkt het op de volgeden peilen</a:t>
            </a:r>
          </a:p>
          <a:p>
            <a:endParaRPr lang="nl-NL"/>
          </a:p>
          <a:p>
            <a:r>
              <a:rPr lang="nl-NL"/>
              <a:t>0,4Q winter huidig  12,05 en VO 12,55 (stijging 0,50 meter)</a:t>
            </a:r>
          </a:p>
          <a:p>
            <a:r>
              <a:rPr lang="nl-NL"/>
              <a:t>0,1Q zomer huidig  11,90 en VO 12,20 (stijging 0,30 meter)</a:t>
            </a:r>
          </a:p>
          <a:p>
            <a:endParaRPr lang="nl-NL"/>
          </a:p>
        </p:txBody>
      </p:sp>
      <p:sp>
        <p:nvSpPr>
          <p:cNvPr id="4" name="Tijdelijke aanduiding voor dianummer 3">
            <a:extLst>
              <a:ext uri="{FF2B5EF4-FFF2-40B4-BE49-F238E27FC236}">
                <a16:creationId xmlns:a16="http://schemas.microsoft.com/office/drawing/2014/main" id="{5BD77F0E-815C-7100-6BC4-AC6462EECB4E}"/>
              </a:ext>
            </a:extLst>
          </p:cNvPr>
          <p:cNvSpPr>
            <a:spLocks noGrp="1"/>
          </p:cNvSpPr>
          <p:nvPr>
            <p:ph type="sldNum" sz="quarter" idx="5"/>
          </p:nvPr>
        </p:nvSpPr>
        <p:spPr/>
        <p:txBody>
          <a:bodyPr/>
          <a:lstStyle/>
          <a:p>
            <a:fld id="{B578017C-5318-4D76-80BC-2C5D772B6015}" type="slidenum">
              <a:rPr lang="nl-NL" smtClean="0"/>
              <a:t>16</a:t>
            </a:fld>
            <a:endParaRPr lang="nl-NL"/>
          </a:p>
        </p:txBody>
      </p:sp>
    </p:spTree>
    <p:extLst>
      <p:ext uri="{BB962C8B-B14F-4D97-AF65-F5344CB8AC3E}">
        <p14:creationId xmlns:p14="http://schemas.microsoft.com/office/powerpoint/2010/main" val="4094686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CECA-8106-1D4A-97A6-58A2189D52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BEB613-410C-B7E8-EC39-83A80799902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DB790CE-0FEF-839B-73A7-CA2BA6D78EE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21AB5557-1D99-E9E1-7571-600448BB66F2}"/>
              </a:ext>
            </a:extLst>
          </p:cNvPr>
          <p:cNvSpPr>
            <a:spLocks noGrp="1"/>
          </p:cNvSpPr>
          <p:nvPr>
            <p:ph type="sldNum" sz="quarter" idx="5"/>
          </p:nvPr>
        </p:nvSpPr>
        <p:spPr/>
        <p:txBody>
          <a:bodyPr/>
          <a:lstStyle/>
          <a:p>
            <a:fld id="{B578017C-5318-4D76-80BC-2C5D772B6015}" type="slidenum">
              <a:rPr lang="nl-NL" smtClean="0"/>
              <a:t>17</a:t>
            </a:fld>
            <a:endParaRPr lang="nl-NL"/>
          </a:p>
        </p:txBody>
      </p:sp>
    </p:spTree>
    <p:extLst>
      <p:ext uri="{BB962C8B-B14F-4D97-AF65-F5344CB8AC3E}">
        <p14:creationId xmlns:p14="http://schemas.microsoft.com/office/powerpoint/2010/main" val="20371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BA5-BD2D-85E7-C73B-636EFDF046C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1304504-1446-588B-1057-ADAD13A413B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41DF6A4-6245-1C1B-D1C3-58809728FE50}"/>
              </a:ext>
            </a:extLst>
          </p:cNvPr>
          <p:cNvSpPr>
            <a:spLocks noGrp="1"/>
          </p:cNvSpPr>
          <p:nvPr>
            <p:ph type="body" idx="1"/>
          </p:nvPr>
        </p:nvSpPr>
        <p:spPr/>
        <p:txBody>
          <a:bodyPr/>
          <a:lstStyle/>
          <a:p>
            <a:r>
              <a:rPr lang="nl-NL"/>
              <a:t>Geel natura 2000</a:t>
            </a:r>
          </a:p>
          <a:p>
            <a:r>
              <a:rPr lang="nl-NL"/>
              <a:t>Bruin overige natuur</a:t>
            </a:r>
          </a:p>
          <a:p>
            <a:r>
              <a:rPr lang="nl-NL"/>
              <a:t>Groen nieuw te realiseren natuur</a:t>
            </a:r>
          </a:p>
        </p:txBody>
      </p:sp>
      <p:sp>
        <p:nvSpPr>
          <p:cNvPr id="4" name="Tijdelijke aanduiding voor dianummer 3">
            <a:extLst>
              <a:ext uri="{FF2B5EF4-FFF2-40B4-BE49-F238E27FC236}">
                <a16:creationId xmlns:a16="http://schemas.microsoft.com/office/drawing/2014/main" id="{EE366D5C-6AB8-C50B-288E-FF57142B573D}"/>
              </a:ext>
            </a:extLst>
          </p:cNvPr>
          <p:cNvSpPr>
            <a:spLocks noGrp="1"/>
          </p:cNvSpPr>
          <p:nvPr>
            <p:ph type="sldNum" sz="quarter" idx="5"/>
          </p:nvPr>
        </p:nvSpPr>
        <p:spPr/>
        <p:txBody>
          <a:bodyPr/>
          <a:lstStyle/>
          <a:p>
            <a:fld id="{B578017C-5318-4D76-80BC-2C5D772B6015}" type="slidenum">
              <a:rPr lang="nl-NL" smtClean="0"/>
              <a:t>18</a:t>
            </a:fld>
            <a:endParaRPr lang="nl-NL"/>
          </a:p>
        </p:txBody>
      </p:sp>
    </p:spTree>
    <p:extLst>
      <p:ext uri="{BB962C8B-B14F-4D97-AF65-F5344CB8AC3E}">
        <p14:creationId xmlns:p14="http://schemas.microsoft.com/office/powerpoint/2010/main" val="1835515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Geel natura 2000</a:t>
            </a:r>
          </a:p>
          <a:p>
            <a:r>
              <a:rPr lang="nl-NL"/>
              <a:t>Bruin overige natuur</a:t>
            </a:r>
          </a:p>
          <a:p>
            <a:r>
              <a:rPr lang="nl-NL"/>
              <a:t>Groen nieuw te realiseren natuur</a:t>
            </a:r>
          </a:p>
          <a:p>
            <a:endParaRPr lang="nl-NL"/>
          </a:p>
          <a:p>
            <a:r>
              <a:rPr lang="nl-NL"/>
              <a:t>Blauwe verwerving</a:t>
            </a:r>
          </a:p>
          <a:p>
            <a:r>
              <a:rPr lang="nl-NL"/>
              <a:t>Roze gearceerd verwerven of mitigeren</a:t>
            </a:r>
          </a:p>
          <a:p>
            <a:r>
              <a:rPr lang="nl-NL"/>
              <a:t>Oranje verwerven of KV</a:t>
            </a:r>
          </a:p>
        </p:txBody>
      </p:sp>
      <p:sp>
        <p:nvSpPr>
          <p:cNvPr id="4" name="Tijdelijke aanduiding voor dianummer 3"/>
          <p:cNvSpPr>
            <a:spLocks noGrp="1"/>
          </p:cNvSpPr>
          <p:nvPr>
            <p:ph type="sldNum" sz="quarter" idx="5"/>
          </p:nvPr>
        </p:nvSpPr>
        <p:spPr/>
        <p:txBody>
          <a:bodyPr/>
          <a:lstStyle/>
          <a:p>
            <a:fld id="{B578017C-5318-4D76-80BC-2C5D772B6015}" type="slidenum">
              <a:rPr lang="nl-NL" smtClean="0"/>
              <a:t>19</a:t>
            </a:fld>
            <a:endParaRPr lang="nl-NL"/>
          </a:p>
        </p:txBody>
      </p:sp>
    </p:spTree>
    <p:extLst>
      <p:ext uri="{BB962C8B-B14F-4D97-AF65-F5344CB8AC3E}">
        <p14:creationId xmlns:p14="http://schemas.microsoft.com/office/powerpoint/2010/main" val="1698090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54157-AA5F-45C1-C9AC-2F556623FAD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D89ABC-9BCD-0FF5-FB4D-E45B944167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8FE616A-4B58-D03E-FA91-BD19AF861D5B}"/>
              </a:ext>
            </a:extLst>
          </p:cNvPr>
          <p:cNvSpPr>
            <a:spLocks noGrp="1"/>
          </p:cNvSpPr>
          <p:nvPr>
            <p:ph type="body" idx="1"/>
          </p:nvPr>
        </p:nvSpPr>
        <p:spPr/>
        <p:txBody>
          <a:bodyPr/>
          <a:lstStyle/>
          <a:p>
            <a:r>
              <a:rPr lang="nl-NL"/>
              <a:t>Geel natura 2000</a:t>
            </a:r>
          </a:p>
          <a:p>
            <a:r>
              <a:rPr lang="nl-NL"/>
              <a:t>Bruin overige natuur</a:t>
            </a:r>
          </a:p>
          <a:p>
            <a:r>
              <a:rPr lang="nl-NL"/>
              <a:t>Groen nieuw te realiseren natuur</a:t>
            </a:r>
          </a:p>
        </p:txBody>
      </p:sp>
      <p:sp>
        <p:nvSpPr>
          <p:cNvPr id="4" name="Tijdelijke aanduiding voor dianummer 3">
            <a:extLst>
              <a:ext uri="{FF2B5EF4-FFF2-40B4-BE49-F238E27FC236}">
                <a16:creationId xmlns:a16="http://schemas.microsoft.com/office/drawing/2014/main" id="{DB805BA6-2C9E-F3FA-1965-F58F92704C10}"/>
              </a:ext>
            </a:extLst>
          </p:cNvPr>
          <p:cNvSpPr>
            <a:spLocks noGrp="1"/>
          </p:cNvSpPr>
          <p:nvPr>
            <p:ph type="sldNum" sz="quarter" idx="5"/>
          </p:nvPr>
        </p:nvSpPr>
        <p:spPr/>
        <p:txBody>
          <a:bodyPr/>
          <a:lstStyle/>
          <a:p>
            <a:fld id="{B578017C-5318-4D76-80BC-2C5D772B6015}" type="slidenum">
              <a:rPr lang="nl-NL" smtClean="0"/>
              <a:t>20</a:t>
            </a:fld>
            <a:endParaRPr lang="nl-NL"/>
          </a:p>
        </p:txBody>
      </p:sp>
    </p:spTree>
    <p:extLst>
      <p:ext uri="{BB962C8B-B14F-4D97-AF65-F5344CB8AC3E}">
        <p14:creationId xmlns:p14="http://schemas.microsoft.com/office/powerpoint/2010/main" val="407624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578017C-5318-4D76-80BC-2C5D772B6015}" type="slidenum">
              <a:rPr lang="nl-NL" smtClean="0"/>
              <a:t>2</a:t>
            </a:fld>
            <a:endParaRPr lang="nl-NL"/>
          </a:p>
        </p:txBody>
      </p:sp>
    </p:spTree>
    <p:extLst>
      <p:ext uri="{BB962C8B-B14F-4D97-AF65-F5344CB8AC3E}">
        <p14:creationId xmlns:p14="http://schemas.microsoft.com/office/powerpoint/2010/main" val="835919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Toestemming</a:t>
            </a:r>
            <a:r>
              <a:rPr lang="en-US">
                <a:latin typeface="Calibri"/>
                <a:ea typeface="Calibri"/>
                <a:cs typeface="Calibri"/>
              </a:rPr>
              <a:t> </a:t>
            </a:r>
            <a:r>
              <a:rPr lang="en-US" err="1">
                <a:latin typeface="Calibri"/>
                <a:ea typeface="Calibri"/>
                <a:cs typeface="Calibri"/>
              </a:rPr>
              <a:t>betreding</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a:t>
            </a:r>
            <a:r>
              <a:rPr lang="en-US" err="1">
                <a:latin typeface="Calibri"/>
                <a:ea typeface="Calibri"/>
                <a:cs typeface="Calibri"/>
              </a:rPr>
              <a:t>onderzoek</a:t>
            </a:r>
          </a:p>
          <a:p>
            <a:endParaRPr lang="en-US">
              <a:latin typeface="Calibri"/>
              <a:ea typeface="Calibri"/>
              <a:cs typeface="Calibri"/>
            </a:endParaRPr>
          </a:p>
          <a:p>
            <a:r>
              <a:rPr lang="en-US">
                <a:latin typeface="Calibri"/>
                <a:ea typeface="Calibri"/>
                <a:cs typeface="Calibri"/>
              </a:rPr>
              <a:t>Vo DO – </a:t>
            </a:r>
            <a:r>
              <a:rPr lang="en-US" err="1">
                <a:latin typeface="Calibri"/>
                <a:ea typeface="Calibri"/>
                <a:cs typeface="Calibri"/>
              </a:rPr>
              <a:t>informatiebijeenkomst</a:t>
            </a:r>
          </a:p>
          <a:p>
            <a:endParaRPr lang="en-US">
              <a:latin typeface="Calibri"/>
              <a:ea typeface="Calibri"/>
              <a:cs typeface="Calibri"/>
            </a:endParaRPr>
          </a:p>
          <a:p>
            <a:endParaRPr lang="en-US">
              <a:latin typeface="Calibri"/>
              <a:ea typeface="Calibri"/>
              <a:cs typeface="Calibri"/>
            </a:endParaRPr>
          </a:p>
          <a:p>
            <a:r>
              <a:rPr lang="en-US">
                <a:latin typeface="Calibri"/>
                <a:ea typeface="Calibri"/>
                <a:cs typeface="Calibri"/>
              </a:rPr>
              <a:t>Alleen RO is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formele</a:t>
            </a:r>
            <a:r>
              <a:rPr lang="en-US">
                <a:latin typeface="Calibri"/>
                <a:ea typeface="Calibri"/>
                <a:cs typeface="Calibri"/>
              </a:rPr>
              <a:t> procedure</a:t>
            </a:r>
          </a:p>
        </p:txBody>
      </p:sp>
      <p:sp>
        <p:nvSpPr>
          <p:cNvPr id="4" name="Slide Number Placeholder 3"/>
          <p:cNvSpPr>
            <a:spLocks noGrp="1"/>
          </p:cNvSpPr>
          <p:nvPr>
            <p:ph type="sldNum" sz="quarter" idx="5"/>
          </p:nvPr>
        </p:nvSpPr>
        <p:spPr/>
        <p:txBody>
          <a:bodyPr/>
          <a:lstStyle/>
          <a:p>
            <a:fld id="{B578017C-5318-4D76-80BC-2C5D772B6015}" type="slidenum">
              <a:rPr lang="nl-NL" smtClean="0"/>
              <a:t>21</a:t>
            </a:fld>
            <a:endParaRPr lang="nl-NL"/>
          </a:p>
        </p:txBody>
      </p:sp>
    </p:spTree>
    <p:extLst>
      <p:ext uri="{BB962C8B-B14F-4D97-AF65-F5344CB8AC3E}">
        <p14:creationId xmlns:p14="http://schemas.microsoft.com/office/powerpoint/2010/main" val="2516333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B1BD3-1024-EFDE-5EFA-4EE79087B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D349E-B283-853D-DD6B-8F00BC841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DB39D-F3AB-0DF6-77A9-482F8E54392D}"/>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2D2AC8A2-FBB8-BE42-6CCC-9A812A732459}"/>
              </a:ext>
            </a:extLst>
          </p:cNvPr>
          <p:cNvSpPr>
            <a:spLocks noGrp="1"/>
          </p:cNvSpPr>
          <p:nvPr>
            <p:ph type="sldNum" sz="quarter" idx="5"/>
          </p:nvPr>
        </p:nvSpPr>
        <p:spPr/>
        <p:txBody>
          <a:bodyPr/>
          <a:lstStyle/>
          <a:p>
            <a:fld id="{B578017C-5318-4D76-80BC-2C5D772B6015}" type="slidenum">
              <a:rPr lang="nl-NL" smtClean="0"/>
              <a:t>22</a:t>
            </a:fld>
            <a:endParaRPr lang="nl-NL"/>
          </a:p>
        </p:txBody>
      </p:sp>
    </p:spTree>
    <p:extLst>
      <p:ext uri="{BB962C8B-B14F-4D97-AF65-F5344CB8AC3E}">
        <p14:creationId xmlns:p14="http://schemas.microsoft.com/office/powerpoint/2010/main" val="2905337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EAC63-CAA3-F7FA-356C-188BE66239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79BC94-C5B5-6A17-00E6-3E69E16B1B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8144BB-FEB9-2781-1FC5-9811449510E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6EF9214-AC00-3A46-3C1C-EF2BFFD1CD72}"/>
              </a:ext>
            </a:extLst>
          </p:cNvPr>
          <p:cNvSpPr>
            <a:spLocks noGrp="1"/>
          </p:cNvSpPr>
          <p:nvPr>
            <p:ph type="sldNum" sz="quarter" idx="5"/>
          </p:nvPr>
        </p:nvSpPr>
        <p:spPr/>
        <p:txBody>
          <a:bodyPr/>
          <a:lstStyle/>
          <a:p>
            <a:fld id="{B578017C-5318-4D76-80BC-2C5D772B6015}" type="slidenum">
              <a:rPr lang="nl-NL" smtClean="0"/>
              <a:t>3</a:t>
            </a:fld>
            <a:endParaRPr lang="nl-NL"/>
          </a:p>
        </p:txBody>
      </p:sp>
    </p:spTree>
    <p:extLst>
      <p:ext uri="{BB962C8B-B14F-4D97-AF65-F5344CB8AC3E}">
        <p14:creationId xmlns:p14="http://schemas.microsoft.com/office/powerpoint/2010/main" val="1977633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578017C-5318-4D76-80BC-2C5D772B6015}" type="slidenum">
              <a:rPr lang="nl-NL" smtClean="0"/>
              <a:t>4</a:t>
            </a:fld>
            <a:endParaRPr lang="nl-NL"/>
          </a:p>
        </p:txBody>
      </p:sp>
    </p:spTree>
    <p:extLst>
      <p:ext uri="{BB962C8B-B14F-4D97-AF65-F5344CB8AC3E}">
        <p14:creationId xmlns:p14="http://schemas.microsoft.com/office/powerpoint/2010/main" val="3815730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E5127-0CFF-52A0-121F-75D0EE2C84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C1F2EC-21C0-8F6B-7E13-0CD8C97628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55F2B1-5A55-9B1F-9983-57A17D6C531A}"/>
              </a:ext>
            </a:extLst>
          </p:cNvPr>
          <p:cNvSpPr>
            <a:spLocks noGrp="1"/>
          </p:cNvSpPr>
          <p:nvPr>
            <p:ph type="body" idx="1"/>
          </p:nvPr>
        </p:nvSpPr>
        <p:spPr/>
        <p:txBody>
          <a:bodyPr/>
          <a:lstStyle/>
          <a:p>
            <a:r>
              <a:rPr lang="nl-NL"/>
              <a:t>15 mei 2023 informatiebijeenkomst, geen plan, wel opgaven, halen en brengen</a:t>
            </a:r>
          </a:p>
          <a:p>
            <a:endParaRPr lang="nl-NL"/>
          </a:p>
          <a:p>
            <a:pPr marL="171450" indent="-171450">
              <a:buFontTx/>
              <a:buChar char="-"/>
            </a:pPr>
            <a:r>
              <a:rPr lang="nl-NL"/>
              <a:t>Zorgen over effect van vernatting van het beekdal en de effecten daarvan op de omgeving op nu al natte plekken</a:t>
            </a:r>
          </a:p>
          <a:p>
            <a:pPr marL="171450" indent="-171450">
              <a:buFontTx/>
              <a:buChar char="-"/>
            </a:pPr>
            <a:r>
              <a:rPr lang="nl-NL"/>
              <a:t>Zorgen over afwatering Amen, veel natte omstandigheden door ondiep keileem</a:t>
            </a:r>
          </a:p>
          <a:p>
            <a:pPr marL="171450" indent="-171450">
              <a:buFontTx/>
              <a:buChar char="-"/>
            </a:pPr>
            <a:r>
              <a:rPr lang="nl-NL"/>
              <a:t>Uitzicht behouden vanaf weg en woningen</a:t>
            </a:r>
          </a:p>
          <a:p>
            <a:pPr marL="171450" indent="-171450">
              <a:buFontTx/>
              <a:buChar char="-"/>
            </a:pPr>
            <a:r>
              <a:rPr lang="nl-NL"/>
              <a:t>Recreatie behoud van de 8 van amen, en uitbreiding dorpsommetjes</a:t>
            </a:r>
          </a:p>
          <a:p>
            <a:endParaRPr lang="nl-NL"/>
          </a:p>
        </p:txBody>
      </p:sp>
      <p:sp>
        <p:nvSpPr>
          <p:cNvPr id="4" name="Tijdelijke aanduiding voor dianummer 3">
            <a:extLst>
              <a:ext uri="{FF2B5EF4-FFF2-40B4-BE49-F238E27FC236}">
                <a16:creationId xmlns:a16="http://schemas.microsoft.com/office/drawing/2014/main" id="{7E0462FE-713E-E68C-3FA0-88A2C937005C}"/>
              </a:ext>
            </a:extLst>
          </p:cNvPr>
          <p:cNvSpPr>
            <a:spLocks noGrp="1"/>
          </p:cNvSpPr>
          <p:nvPr>
            <p:ph type="sldNum" sz="quarter" idx="5"/>
          </p:nvPr>
        </p:nvSpPr>
        <p:spPr/>
        <p:txBody>
          <a:bodyPr/>
          <a:lstStyle/>
          <a:p>
            <a:fld id="{B578017C-5318-4D76-80BC-2C5D772B6015}" type="slidenum">
              <a:rPr lang="nl-NL" smtClean="0"/>
              <a:t>6</a:t>
            </a:fld>
            <a:endParaRPr lang="nl-NL"/>
          </a:p>
        </p:txBody>
      </p:sp>
    </p:spTree>
    <p:extLst>
      <p:ext uri="{BB962C8B-B14F-4D97-AF65-F5344CB8AC3E}">
        <p14:creationId xmlns:p14="http://schemas.microsoft.com/office/powerpoint/2010/main" val="2736562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Wintersituatie 50% maatgevende afvoer. </a:t>
            </a:r>
          </a:p>
          <a:p>
            <a:endParaRPr lang="nl-NL"/>
          </a:p>
          <a:p>
            <a:r>
              <a:rPr lang="nl-NL"/>
              <a:t>Is een hoeveelheid water dat je in een gemiddelde natte winter mag verwachten, een situatie die ongeveer 10-20 dagen per jaar </a:t>
            </a:r>
            <a:r>
              <a:rPr lang="nl-NL" err="1"/>
              <a:t>jaar</a:t>
            </a:r>
            <a:r>
              <a:rPr lang="nl-NL"/>
              <a:t>.</a:t>
            </a:r>
          </a:p>
        </p:txBody>
      </p:sp>
      <p:sp>
        <p:nvSpPr>
          <p:cNvPr id="4" name="Tijdelijke aanduiding voor dianummer 3"/>
          <p:cNvSpPr>
            <a:spLocks noGrp="1"/>
          </p:cNvSpPr>
          <p:nvPr>
            <p:ph type="sldNum" sz="quarter" idx="5"/>
          </p:nvPr>
        </p:nvSpPr>
        <p:spPr/>
        <p:txBody>
          <a:bodyPr/>
          <a:lstStyle/>
          <a:p>
            <a:fld id="{B578017C-5318-4D76-80BC-2C5D772B6015}" type="slidenum">
              <a:rPr lang="nl-NL" smtClean="0"/>
              <a:t>7</a:t>
            </a:fld>
            <a:endParaRPr lang="nl-NL"/>
          </a:p>
        </p:txBody>
      </p:sp>
    </p:spTree>
    <p:extLst>
      <p:ext uri="{BB962C8B-B14F-4D97-AF65-F5344CB8AC3E}">
        <p14:creationId xmlns:p14="http://schemas.microsoft.com/office/powerpoint/2010/main" val="142866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2EC5A-6A3A-361A-74A0-0BEDE59E84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90E6BE-640D-3C50-0353-8A1EC2F76A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CED98B-62C1-BF4D-422E-D29784CDB355}"/>
              </a:ext>
            </a:extLst>
          </p:cNvPr>
          <p:cNvSpPr>
            <a:spLocks noGrp="1"/>
          </p:cNvSpPr>
          <p:nvPr>
            <p:ph type="body" idx="1"/>
          </p:nvPr>
        </p:nvSpPr>
        <p:spPr/>
        <p:txBody>
          <a:bodyPr/>
          <a:lstStyle/>
          <a:p>
            <a:r>
              <a:rPr lang="nl-NL"/>
              <a:t>Drie locatie buiten het plangebied waar er overlast optreedt als er niks aan wordt gedaan</a:t>
            </a:r>
          </a:p>
          <a:p>
            <a:endParaRPr lang="nl-NL"/>
          </a:p>
          <a:p>
            <a:r>
              <a:rPr lang="nl-NL"/>
              <a:t>Ook de huidige locatie &lt;1,20 benoemen</a:t>
            </a:r>
          </a:p>
        </p:txBody>
      </p:sp>
      <p:sp>
        <p:nvSpPr>
          <p:cNvPr id="4" name="Tijdelijke aanduiding voor dianummer 3">
            <a:extLst>
              <a:ext uri="{FF2B5EF4-FFF2-40B4-BE49-F238E27FC236}">
                <a16:creationId xmlns:a16="http://schemas.microsoft.com/office/drawing/2014/main" id="{10E68401-EA6A-CCB2-634A-80E455B83A0F}"/>
              </a:ext>
            </a:extLst>
          </p:cNvPr>
          <p:cNvSpPr>
            <a:spLocks noGrp="1"/>
          </p:cNvSpPr>
          <p:nvPr>
            <p:ph type="sldNum" sz="quarter" idx="5"/>
          </p:nvPr>
        </p:nvSpPr>
        <p:spPr/>
        <p:txBody>
          <a:bodyPr/>
          <a:lstStyle/>
          <a:p>
            <a:fld id="{B578017C-5318-4D76-80BC-2C5D772B6015}" type="slidenum">
              <a:rPr lang="nl-NL" smtClean="0"/>
              <a:t>8</a:t>
            </a:fld>
            <a:endParaRPr lang="nl-NL"/>
          </a:p>
        </p:txBody>
      </p:sp>
    </p:spTree>
    <p:extLst>
      <p:ext uri="{BB962C8B-B14F-4D97-AF65-F5344CB8AC3E}">
        <p14:creationId xmlns:p14="http://schemas.microsoft.com/office/powerpoint/2010/main" val="1893419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B0236-47F5-2048-26E8-C66371D43F4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1A78DB-AC9D-F631-453B-1E0F895EADF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203FD5-697E-41FA-B5CD-E414B85A83D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BE6ECBA-4EEF-33EE-8631-AF63F92026A2}"/>
              </a:ext>
            </a:extLst>
          </p:cNvPr>
          <p:cNvSpPr>
            <a:spLocks noGrp="1"/>
          </p:cNvSpPr>
          <p:nvPr>
            <p:ph type="sldNum" sz="quarter" idx="5"/>
          </p:nvPr>
        </p:nvSpPr>
        <p:spPr/>
        <p:txBody>
          <a:bodyPr/>
          <a:lstStyle/>
          <a:p>
            <a:fld id="{B578017C-5318-4D76-80BC-2C5D772B6015}" type="slidenum">
              <a:rPr lang="nl-NL" smtClean="0"/>
              <a:t>9</a:t>
            </a:fld>
            <a:endParaRPr lang="nl-NL"/>
          </a:p>
        </p:txBody>
      </p:sp>
    </p:spTree>
    <p:extLst>
      <p:ext uri="{BB962C8B-B14F-4D97-AF65-F5344CB8AC3E}">
        <p14:creationId xmlns:p14="http://schemas.microsoft.com/office/powerpoint/2010/main" val="355151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FAE49-678B-A7A3-110E-B3D84B0CAE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243EC7-1F64-60EC-7702-0271CDE8B20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BF62979-FA2D-8AC6-7C2B-6FDE84604A60}"/>
              </a:ext>
            </a:extLst>
          </p:cNvPr>
          <p:cNvSpPr>
            <a:spLocks noGrp="1"/>
          </p:cNvSpPr>
          <p:nvPr>
            <p:ph type="body" idx="1"/>
          </p:nvPr>
        </p:nvSpPr>
        <p:spPr/>
        <p:txBody>
          <a:bodyPr/>
          <a:lstStyle/>
          <a:p>
            <a:r>
              <a:rPr lang="nl-NL"/>
              <a:t>Dwarsdoorsnede gemaakt </a:t>
            </a:r>
            <a:r>
              <a:rPr lang="nl-NL" err="1"/>
              <a:t>tpn</a:t>
            </a:r>
            <a:r>
              <a:rPr lang="nl-NL"/>
              <a:t> van profiel 2</a:t>
            </a:r>
          </a:p>
          <a:p>
            <a:pPr marL="171450" indent="-171450">
              <a:buFont typeface="Arial" panose="020B0604020202020204" pitchFamily="34" charset="0"/>
              <a:buChar char="•"/>
            </a:pPr>
            <a:r>
              <a:rPr lang="nl-NL"/>
              <a:t>Maaiveldverloop, laagte beekdal en hogere flanken</a:t>
            </a:r>
          </a:p>
          <a:p>
            <a:pPr marL="171450" indent="-171450">
              <a:buFont typeface="Arial" panose="020B0604020202020204" pitchFamily="34" charset="0"/>
              <a:buChar char="•"/>
            </a:pPr>
            <a:r>
              <a:rPr lang="nl-NL"/>
              <a:t>Leem op flanken, in beekdal weggespoeld, beekdal is zand, bevestigd met 5 boringen, exacte ligging leem uit boringen </a:t>
            </a:r>
            <a:r>
              <a:rPr lang="nl-NL" err="1"/>
              <a:t>matched</a:t>
            </a:r>
            <a:r>
              <a:rPr lang="nl-NL"/>
              <a:t> niet altijd met het </a:t>
            </a:r>
            <a:r>
              <a:rPr lang="nl-NL" err="1"/>
              <a:t>regismodel</a:t>
            </a:r>
            <a:r>
              <a:rPr lang="nl-NL"/>
              <a:t> van de ondergrond</a:t>
            </a:r>
          </a:p>
          <a:p>
            <a:pPr marL="171450" indent="-171450">
              <a:buFont typeface="Arial" panose="020B0604020202020204" pitchFamily="34" charset="0"/>
              <a:buChar char="•"/>
            </a:pPr>
            <a:r>
              <a:rPr lang="nl-NL"/>
              <a:t>Huidig peil van de beek </a:t>
            </a:r>
            <a:r>
              <a:rPr lang="nl-NL" err="1"/>
              <a:t>amerdiep</a:t>
            </a:r>
            <a:r>
              <a:rPr lang="nl-NL"/>
              <a:t> en relatie tot gemeten grondwaterstanden in peilbuizen</a:t>
            </a:r>
          </a:p>
          <a:p>
            <a:pPr marL="171450" indent="-171450">
              <a:buFont typeface="Arial" panose="020B0604020202020204" pitchFamily="34" charset="0"/>
              <a:buChar char="•"/>
            </a:pPr>
            <a:r>
              <a:rPr lang="nl-NL"/>
              <a:t>Effect van peil </a:t>
            </a:r>
            <a:r>
              <a:rPr lang="nl-NL" err="1"/>
              <a:t>amerdiep</a:t>
            </a:r>
            <a:r>
              <a:rPr lang="nl-NL"/>
              <a:t> op grondwaterstand het grootst op korte afstand van de beek</a:t>
            </a:r>
          </a:p>
          <a:p>
            <a:pPr marL="171450" indent="-171450">
              <a:buFont typeface="Arial" panose="020B0604020202020204" pitchFamily="34" charset="0"/>
              <a:buChar char="•"/>
            </a:pPr>
            <a:r>
              <a:rPr lang="nl-NL"/>
              <a:t>Grondwaterstanden op flanken voornamelijk beïnvloed door slecht doorlatende leemlagen en de ontwateringssloten op de flanken</a:t>
            </a:r>
          </a:p>
          <a:p>
            <a:pPr marL="171450" indent="-171450">
              <a:buFont typeface="Arial" panose="020B0604020202020204" pitchFamily="34" charset="0"/>
              <a:buChar char="•"/>
            </a:pPr>
            <a:r>
              <a:rPr lang="nl-NL"/>
              <a:t>Op flank aan westzijde ontstaat een schijngrondwaterspiegel (dit is een verhoging van de grondwaterstand omdat het regenwater de grond niet intrekt vanwege het leem en het water zich ophoopt. Dit wordt niet veroorzaakt door een verhoging van het peil in de beek</a:t>
            </a:r>
          </a:p>
          <a:p>
            <a:pPr marL="171450" indent="-171450">
              <a:buFont typeface="Arial" panose="020B0604020202020204" pitchFamily="34" charset="0"/>
              <a:buChar char="•"/>
            </a:pPr>
            <a:r>
              <a:rPr lang="nl-NL"/>
              <a:t>Om overlast door schijngrondwaterspiegels te verminderen is het belangrijk dat er op de flanken boven het keileem een goed functionerend ontwateringssysteem ligt</a:t>
            </a:r>
          </a:p>
        </p:txBody>
      </p:sp>
      <p:sp>
        <p:nvSpPr>
          <p:cNvPr id="4" name="Tijdelijke aanduiding voor dianummer 3">
            <a:extLst>
              <a:ext uri="{FF2B5EF4-FFF2-40B4-BE49-F238E27FC236}">
                <a16:creationId xmlns:a16="http://schemas.microsoft.com/office/drawing/2014/main" id="{4CE56CF4-7553-FC79-8AE1-CB659C6BF235}"/>
              </a:ext>
            </a:extLst>
          </p:cNvPr>
          <p:cNvSpPr>
            <a:spLocks noGrp="1"/>
          </p:cNvSpPr>
          <p:nvPr>
            <p:ph type="sldNum" sz="quarter" idx="5"/>
          </p:nvPr>
        </p:nvSpPr>
        <p:spPr/>
        <p:txBody>
          <a:bodyPr/>
          <a:lstStyle/>
          <a:p>
            <a:fld id="{B578017C-5318-4D76-80BC-2C5D772B6015}" type="slidenum">
              <a:rPr lang="nl-NL" smtClean="0"/>
              <a:t>10</a:t>
            </a:fld>
            <a:endParaRPr lang="nl-NL"/>
          </a:p>
        </p:txBody>
      </p:sp>
    </p:spTree>
    <p:extLst>
      <p:ext uri="{BB962C8B-B14F-4D97-AF65-F5344CB8AC3E}">
        <p14:creationId xmlns:p14="http://schemas.microsoft.com/office/powerpoint/2010/main" val="319702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66119" y="1122363"/>
            <a:ext cx="10824519" cy="2387600"/>
          </a:xfrm>
        </p:spPr>
        <p:txBody>
          <a:bodyPr anchor="b"/>
          <a:lstStyle>
            <a:lvl1pPr algn="ctr">
              <a:defRPr sz="6000"/>
            </a:lvl1pPr>
          </a:lstStyle>
          <a:p>
            <a:r>
              <a:rPr lang="nl-NL"/>
              <a:t>Titel</a:t>
            </a:r>
          </a:p>
        </p:txBody>
      </p:sp>
      <p:sp>
        <p:nvSpPr>
          <p:cNvPr id="3" name="Ondertitel 2"/>
          <p:cNvSpPr>
            <a:spLocks noGrp="1"/>
          </p:cNvSpPr>
          <p:nvPr>
            <p:ph type="subTitle" idx="1" hasCustomPrompt="1"/>
          </p:nvPr>
        </p:nvSpPr>
        <p:spPr>
          <a:xfrm>
            <a:off x="1524000" y="3602038"/>
            <a:ext cx="9144000" cy="1655762"/>
          </a:xfrm>
        </p:spPr>
        <p:txBody>
          <a:bodyPr/>
          <a:lstStyle>
            <a:lvl1pPr marL="0" indent="0" algn="ctr">
              <a:buNone/>
              <a:defRPr sz="2400">
                <a:latin typeface="Source Sans Pro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p>
        </p:txBody>
      </p:sp>
    </p:spTree>
    <p:extLst>
      <p:ext uri="{BB962C8B-B14F-4D97-AF65-F5344CB8AC3E}">
        <p14:creationId xmlns:p14="http://schemas.microsoft.com/office/powerpoint/2010/main" val="221152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Kop</a:t>
            </a:r>
          </a:p>
        </p:txBody>
      </p:sp>
      <p:sp>
        <p:nvSpPr>
          <p:cNvPr id="3" name="Tijdelijke aanduiding voor inhoud 2"/>
          <p:cNvSpPr>
            <a:spLocks noGrp="1"/>
          </p:cNvSpPr>
          <p:nvPr>
            <p:ph idx="1"/>
          </p:nvPr>
        </p:nvSpPr>
        <p:spPr/>
        <p:txBody>
          <a:bodyPr/>
          <a:lstStyle>
            <a:lvl1pPr>
              <a:defRPr>
                <a:latin typeface="Source Sans Pro Bold"/>
              </a:defRPr>
            </a:lvl1pPr>
            <a:lvl2pPr>
              <a:defRPr>
                <a:latin typeface="Source Sans Pro Bold"/>
              </a:defRPr>
            </a:lvl2pPr>
            <a:lvl3pPr>
              <a:defRPr>
                <a:latin typeface="Source Sans Pro Bold"/>
              </a:defRPr>
            </a:lvl3pPr>
            <a:lvl4pPr>
              <a:defRPr>
                <a:latin typeface="Source Sans Pro Bold"/>
              </a:defRPr>
            </a:lvl4pPr>
            <a:lvl5pPr>
              <a:defRPr>
                <a:latin typeface="Source Sans Pro Bold"/>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70447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1850" y="1709738"/>
            <a:ext cx="10515600" cy="2162045"/>
          </a:xfrm>
        </p:spPr>
        <p:txBody>
          <a:bodyPr anchor="b"/>
          <a:lstStyle>
            <a:lvl1pPr algn="ctr">
              <a:defRPr sz="6000"/>
            </a:lvl1pPr>
          </a:lstStyle>
          <a:p>
            <a:r>
              <a:rPr lang="nl-NL"/>
              <a:t>Sectiekop</a:t>
            </a:r>
          </a:p>
        </p:txBody>
      </p:sp>
    </p:spTree>
    <p:extLst>
      <p:ext uri="{BB962C8B-B14F-4D97-AF65-F5344CB8AC3E}">
        <p14:creationId xmlns:p14="http://schemas.microsoft.com/office/powerpoint/2010/main" val="188438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a:t>Kop</a:t>
            </a:r>
          </a:p>
        </p:txBody>
      </p:sp>
      <p:sp>
        <p:nvSpPr>
          <p:cNvPr id="3" name="Tijdelijke aanduiding voor inhoud 2"/>
          <p:cNvSpPr>
            <a:spLocks noGrp="1"/>
          </p:cNvSpPr>
          <p:nvPr>
            <p:ph sz="half" idx="1"/>
          </p:nvPr>
        </p:nvSpPr>
        <p:spPr>
          <a:xfrm>
            <a:off x="838200" y="1825625"/>
            <a:ext cx="5181600" cy="4351338"/>
          </a:xfrm>
        </p:spPr>
        <p:txBody>
          <a:bodyPr/>
          <a:lstStyle>
            <a:lvl1pPr>
              <a:defRPr>
                <a:latin typeface="Source Sans Pro Bold"/>
              </a:defRPr>
            </a:lvl1pPr>
            <a:lvl2pPr>
              <a:defRPr>
                <a:latin typeface="Source Sans Pro Bold"/>
              </a:defRPr>
            </a:lvl2pPr>
            <a:lvl3pPr>
              <a:defRPr>
                <a:latin typeface="Source Sans Pro Bold"/>
              </a:defRPr>
            </a:lvl3pPr>
            <a:lvl4pPr>
              <a:defRPr>
                <a:latin typeface="Source Sans Pro Bold"/>
              </a:defRPr>
            </a:lvl4pPr>
            <a:lvl5pPr>
              <a:defRPr>
                <a:latin typeface="Source Sans Pro Bold"/>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lvl1pPr>
              <a:defRPr>
                <a:latin typeface="Source Sans Pro Bold"/>
              </a:defRPr>
            </a:lvl1pPr>
            <a:lvl2pPr>
              <a:defRPr>
                <a:latin typeface="Source Sans Pro Bold"/>
              </a:defRPr>
            </a:lvl2pPr>
            <a:lvl3pPr>
              <a:defRPr>
                <a:latin typeface="Source Sans Pro Bold"/>
              </a:defRPr>
            </a:lvl3pPr>
            <a:lvl4pPr>
              <a:defRPr>
                <a:latin typeface="Source Sans Pro Bold"/>
              </a:defRPr>
            </a:lvl4pPr>
            <a:lvl5pPr>
              <a:defRPr>
                <a:latin typeface="Source Sans Pro Bold"/>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9916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365125"/>
            <a:ext cx="10515600" cy="1325563"/>
          </a:xfrm>
        </p:spPr>
        <p:txBody>
          <a:bodyPr/>
          <a:lstStyle>
            <a:lvl1pPr>
              <a:defRPr/>
            </a:lvl1pPr>
          </a:lstStyle>
          <a:p>
            <a:r>
              <a:rPr lang="nl-NL"/>
              <a:t>Kop</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lvl1pPr>
              <a:defRPr>
                <a:latin typeface="Source Sans Pro "/>
              </a:defRPr>
            </a:lvl1pPr>
            <a:lvl2pPr>
              <a:defRPr>
                <a:latin typeface="Source Sans Pro "/>
              </a:defRPr>
            </a:lvl2pPr>
            <a:lvl3pPr>
              <a:defRPr>
                <a:latin typeface="Source Sans Pro "/>
              </a:defRPr>
            </a:lvl3pPr>
            <a:lvl4pPr>
              <a:defRPr>
                <a:latin typeface="Source Sans Pro "/>
              </a:defRPr>
            </a:lvl4pPr>
            <a:lvl5pPr>
              <a:defRPr>
                <a:latin typeface="Source Sans Pro "/>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lvl1pPr>
              <a:defRPr>
                <a:latin typeface="Source Sans Pro "/>
              </a:defRPr>
            </a:lvl1pPr>
            <a:lvl2pPr>
              <a:defRPr>
                <a:latin typeface="Source Sans Pro "/>
              </a:defRPr>
            </a:lvl2pPr>
            <a:lvl3pPr>
              <a:defRPr>
                <a:latin typeface="Source Sans Pro "/>
              </a:defRPr>
            </a:lvl3pPr>
            <a:lvl4pPr>
              <a:defRPr>
                <a:latin typeface="Source Sans Pro "/>
              </a:defRPr>
            </a:lvl4pPr>
            <a:lvl5pPr>
              <a:defRPr>
                <a:latin typeface="Source Sans Pro "/>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978550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a:t>Alleen titel</a:t>
            </a:r>
          </a:p>
        </p:txBody>
      </p:sp>
    </p:spTree>
    <p:extLst>
      <p:ext uri="{BB962C8B-B14F-4D97-AF65-F5344CB8AC3E}">
        <p14:creationId xmlns:p14="http://schemas.microsoft.com/office/powerpoint/2010/main" val="378521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979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p:spPr>
        <p:txBody>
          <a:bodyPr anchor="b"/>
          <a:lstStyle>
            <a:lvl1pPr>
              <a:defRPr sz="3200"/>
            </a:lvl1pPr>
          </a:lstStyle>
          <a:p>
            <a:r>
              <a:rPr lang="nl-NL"/>
              <a:t>Kop</a:t>
            </a:r>
          </a:p>
        </p:txBody>
      </p:sp>
      <p:sp>
        <p:nvSpPr>
          <p:cNvPr id="3" name="Tijdelijke aanduiding voor inhoud 2"/>
          <p:cNvSpPr>
            <a:spLocks noGrp="1"/>
          </p:cNvSpPr>
          <p:nvPr>
            <p:ph idx="1"/>
          </p:nvPr>
        </p:nvSpPr>
        <p:spPr>
          <a:xfrm>
            <a:off x="5183188" y="987425"/>
            <a:ext cx="6172200" cy="4873625"/>
          </a:xfrm>
        </p:spPr>
        <p:txBody>
          <a:bodyPr/>
          <a:lstStyle>
            <a:lvl1pPr>
              <a:defRPr sz="3200">
                <a:latin typeface="Source Sans Pro "/>
              </a:defRPr>
            </a:lvl1pPr>
            <a:lvl2pPr>
              <a:defRPr sz="2800">
                <a:latin typeface="Source Sans Pro "/>
              </a:defRPr>
            </a:lvl2pPr>
            <a:lvl3pPr>
              <a:defRPr sz="2400">
                <a:latin typeface="Source Sans Pro "/>
              </a:defRPr>
            </a:lvl3pPr>
            <a:lvl4pPr>
              <a:defRPr sz="2000">
                <a:latin typeface="Source Sans Pro "/>
              </a:defRPr>
            </a:lvl4pPr>
            <a:lvl5pPr>
              <a:defRPr sz="2000">
                <a:latin typeface="Source Sans Pro "/>
              </a:defRPr>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Tree>
    <p:extLst>
      <p:ext uri="{BB962C8B-B14F-4D97-AF65-F5344CB8AC3E}">
        <p14:creationId xmlns:p14="http://schemas.microsoft.com/office/powerpoint/2010/main" val="42751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p:spPr>
        <p:txBody>
          <a:bodyPr anchor="b"/>
          <a:lstStyle>
            <a:lvl1pPr>
              <a:defRPr sz="3200">
                <a:latin typeface="Source Sans Pro Bold"/>
              </a:defRPr>
            </a:lvl1pPr>
          </a:lstStyle>
          <a:p>
            <a:r>
              <a:rPr lang="nl-NL"/>
              <a:t>Kop</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atin typeface="Source Sans Pro "/>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Tree>
    <p:extLst>
      <p:ext uri="{BB962C8B-B14F-4D97-AF65-F5344CB8AC3E}">
        <p14:creationId xmlns:p14="http://schemas.microsoft.com/office/powerpoint/2010/main" val="152954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hthoek 6"/>
          <p:cNvSpPr/>
          <p:nvPr/>
        </p:nvSpPr>
        <p:spPr>
          <a:xfrm>
            <a:off x="0" y="6257581"/>
            <a:ext cx="12192000" cy="600419"/>
          </a:xfrm>
          <a:prstGeom prst="rect">
            <a:avLst/>
          </a:prstGeom>
          <a:solidFill>
            <a:srgbClr val="00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838199" y="799069"/>
            <a:ext cx="10721841" cy="1103871"/>
          </a:xfrm>
          <a:prstGeom prst="rect">
            <a:avLst/>
          </a:prstGeom>
        </p:spPr>
        <p:txBody>
          <a:bodyPr vert="horz" lIns="91440" tIns="45720" rIns="91440" bIns="45720" rtlCol="0" anchor="ctr">
            <a:normAutofit/>
          </a:bodyPr>
          <a:lstStyle/>
          <a:p>
            <a:r>
              <a:rPr lang="nl-NL"/>
              <a:t>Titel</a:t>
            </a:r>
          </a:p>
        </p:txBody>
      </p:sp>
      <p:sp>
        <p:nvSpPr>
          <p:cNvPr id="3" name="Tijdelijke aanduiding voor tekst 2"/>
          <p:cNvSpPr>
            <a:spLocks noGrp="1"/>
          </p:cNvSpPr>
          <p:nvPr>
            <p:ph type="body" idx="1"/>
          </p:nvPr>
        </p:nvSpPr>
        <p:spPr>
          <a:xfrm>
            <a:off x="838200" y="1902941"/>
            <a:ext cx="10515600" cy="4274022"/>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04173" y="284507"/>
            <a:ext cx="1855868" cy="771816"/>
          </a:xfrm>
          <a:prstGeom prst="rect">
            <a:avLst/>
          </a:prstGeom>
        </p:spPr>
      </p:pic>
      <p:pic>
        <p:nvPicPr>
          <p:cNvPr id="9" name="Afbeelding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6449" y="6168235"/>
            <a:ext cx="3177258" cy="795586"/>
          </a:xfrm>
          <a:prstGeom prst="rect">
            <a:avLst/>
          </a:prstGeom>
        </p:spPr>
      </p:pic>
    </p:spTree>
    <p:extLst>
      <p:ext uri="{BB962C8B-B14F-4D97-AF65-F5344CB8AC3E}">
        <p14:creationId xmlns:p14="http://schemas.microsoft.com/office/powerpoint/2010/main" val="4270382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kern="1200">
          <a:solidFill>
            <a:schemeClr val="tx1"/>
          </a:solidFill>
          <a:latin typeface="Source Sans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12235" y="3532756"/>
            <a:ext cx="4509547" cy="528429"/>
          </a:xfrm>
        </p:spPr>
        <p:txBody>
          <a:bodyPr>
            <a:noAutofit/>
          </a:bodyPr>
          <a:lstStyle/>
          <a:p>
            <a:pPr algn="l"/>
            <a:r>
              <a:rPr lang="nl-NL" sz="3600"/>
              <a:t>Inrichting Amerdiep</a:t>
            </a:r>
          </a:p>
        </p:txBody>
      </p:sp>
      <p:sp>
        <p:nvSpPr>
          <p:cNvPr id="3" name="Ondertitel 2"/>
          <p:cNvSpPr>
            <a:spLocks noGrp="1"/>
          </p:cNvSpPr>
          <p:nvPr>
            <p:ph type="subTitle" idx="1"/>
          </p:nvPr>
        </p:nvSpPr>
        <p:spPr>
          <a:xfrm>
            <a:off x="3512234" y="3004327"/>
            <a:ext cx="5526639" cy="528429"/>
          </a:xfrm>
        </p:spPr>
        <p:txBody>
          <a:bodyPr>
            <a:normAutofit fontScale="85000" lnSpcReduction="10000"/>
          </a:bodyPr>
          <a:lstStyle/>
          <a:p>
            <a:pPr algn="l"/>
            <a:r>
              <a:rPr lang="nl-NL" sz="2600"/>
              <a:t>Informatiebijeenkomst voorlopig ontwerp</a:t>
            </a:r>
            <a:endParaRPr lang="nl-NL" sz="1700"/>
          </a:p>
        </p:txBody>
      </p:sp>
      <p:pic>
        <p:nvPicPr>
          <p:cNvPr id="6" name="Picture 4" descr="Jansweblog - Tocht langs het Amerdie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40096"/>
            <a:ext cx="3275856" cy="245689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rotWithShape="1">
          <a:blip r:embed="rId4"/>
          <a:srcRect r="7409"/>
          <a:stretch/>
        </p:blipFill>
        <p:spPr>
          <a:xfrm>
            <a:off x="5895424" y="4506733"/>
            <a:ext cx="3143450" cy="2343736"/>
          </a:xfrm>
          <a:prstGeom prst="rect">
            <a:avLst/>
          </a:prstGeom>
        </p:spPr>
      </p:pic>
      <p:pic>
        <p:nvPicPr>
          <p:cNvPr id="10" name="Picture 6" descr="Amerdiep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3460" y="0"/>
            <a:ext cx="3275414" cy="2456560"/>
          </a:xfrm>
          <a:prstGeom prst="rect">
            <a:avLst/>
          </a:prstGeom>
          <a:noFill/>
          <a:extLst>
            <a:ext uri="{909E8E84-426E-40DD-AFC4-6F175D3DCCD1}">
              <a14:hiddenFill xmlns:a14="http://schemas.microsoft.com/office/drawing/2010/main">
                <a:solidFill>
                  <a:srgbClr val="FFFFFF"/>
                </a:solidFill>
              </a14:hiddenFill>
            </a:ext>
          </a:extLst>
        </p:spPr>
      </p:pic>
      <p:sp>
        <p:nvSpPr>
          <p:cNvPr id="12" name="Ondertitel 2">
            <a:extLst>
              <a:ext uri="{FF2B5EF4-FFF2-40B4-BE49-F238E27FC236}">
                <a16:creationId xmlns:a16="http://schemas.microsoft.com/office/drawing/2014/main" id="{3D316169-9B4A-CC53-1890-772734BF5A56}"/>
              </a:ext>
            </a:extLst>
          </p:cNvPr>
          <p:cNvSpPr txBox="1">
            <a:spLocks/>
          </p:cNvSpPr>
          <p:nvPr/>
        </p:nvSpPr>
        <p:spPr>
          <a:xfrm>
            <a:off x="10219639" y="5430832"/>
            <a:ext cx="3143450" cy="6168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ource Sans Pro "/>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700"/>
              <a:t>Januari 2026</a:t>
            </a:r>
          </a:p>
          <a:p>
            <a:pPr algn="l"/>
            <a:endParaRPr lang="nl-NL" sz="1700"/>
          </a:p>
        </p:txBody>
      </p:sp>
      <p:pic>
        <p:nvPicPr>
          <p:cNvPr id="9" name="Afbeelding 8"/>
          <p:cNvPicPr>
            <a:picLocks noChangeAspect="1"/>
          </p:cNvPicPr>
          <p:nvPr/>
        </p:nvPicPr>
        <p:blipFill rotWithShape="1">
          <a:blip r:embed="rId6"/>
          <a:srcRect l="16177" r="10588"/>
          <a:stretch/>
        </p:blipFill>
        <p:spPr>
          <a:xfrm>
            <a:off x="3275856" y="0"/>
            <a:ext cx="2880321" cy="2461124"/>
          </a:xfrm>
          <a:prstGeom prst="rect">
            <a:avLst/>
          </a:prstGeom>
        </p:spPr>
      </p:pic>
      <p:pic>
        <p:nvPicPr>
          <p:cNvPr id="5" name="Picture 2" descr="Amerdiep - NATUURGEBIEDEN IN BEEL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3275856" cy="245658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8"/>
          <a:stretch>
            <a:fillRect/>
          </a:stretch>
        </p:blipFill>
        <p:spPr>
          <a:xfrm>
            <a:off x="2917268" y="4503741"/>
            <a:ext cx="3360196" cy="2343736"/>
          </a:xfrm>
          <a:prstGeom prst="rect">
            <a:avLst/>
          </a:prstGeom>
        </p:spPr>
      </p:pic>
      <p:pic>
        <p:nvPicPr>
          <p:cNvPr id="7" name="Afbeelding 6"/>
          <p:cNvPicPr>
            <a:picLocks noChangeAspect="1"/>
          </p:cNvPicPr>
          <p:nvPr/>
        </p:nvPicPr>
        <p:blipFill rotWithShape="1">
          <a:blip r:embed="rId9"/>
          <a:srcRect l="3365" r="9154"/>
          <a:stretch/>
        </p:blipFill>
        <p:spPr>
          <a:xfrm>
            <a:off x="0" y="4496989"/>
            <a:ext cx="3275857" cy="2356472"/>
          </a:xfrm>
          <a:prstGeom prst="rect">
            <a:avLst/>
          </a:prstGeom>
        </p:spPr>
      </p:pic>
    </p:spTree>
    <p:extLst>
      <p:ext uri="{BB962C8B-B14F-4D97-AF65-F5344CB8AC3E}">
        <p14:creationId xmlns:p14="http://schemas.microsoft.com/office/powerpoint/2010/main" val="3303216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640EF6-DEB3-58C2-EE24-A9D263A4F8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BE5862-D036-D7DC-C895-ACBC220CDAAE}"/>
              </a:ext>
            </a:extLst>
          </p:cNvPr>
          <p:cNvSpPr>
            <a:spLocks noGrp="1"/>
          </p:cNvSpPr>
          <p:nvPr>
            <p:ph type="title"/>
          </p:nvPr>
        </p:nvSpPr>
        <p:spPr>
          <a:xfrm>
            <a:off x="564316" y="760065"/>
            <a:ext cx="8973121" cy="1103871"/>
          </a:xfrm>
        </p:spPr>
        <p:txBody>
          <a:bodyPr>
            <a:normAutofit/>
          </a:bodyPr>
          <a:lstStyle/>
          <a:p>
            <a:r>
              <a:rPr lang="nl-NL" dirty="0">
                <a:solidFill>
                  <a:srgbClr val="0073A5"/>
                </a:solidFill>
              </a:rPr>
              <a:t>Grondwater</a:t>
            </a:r>
          </a:p>
        </p:txBody>
      </p:sp>
      <p:pic>
        <p:nvPicPr>
          <p:cNvPr id="4" name="Afbeelding 3">
            <a:extLst>
              <a:ext uri="{FF2B5EF4-FFF2-40B4-BE49-F238E27FC236}">
                <a16:creationId xmlns:a16="http://schemas.microsoft.com/office/drawing/2014/main" id="{B0AD9CA6-0284-8B82-9591-4740E9E13925}"/>
              </a:ext>
            </a:extLst>
          </p:cNvPr>
          <p:cNvPicPr>
            <a:picLocks noChangeAspect="1"/>
          </p:cNvPicPr>
          <p:nvPr/>
        </p:nvPicPr>
        <p:blipFill>
          <a:blip r:embed="rId3"/>
          <a:stretch>
            <a:fillRect/>
          </a:stretch>
        </p:blipFill>
        <p:spPr>
          <a:xfrm>
            <a:off x="8583059" y="1863936"/>
            <a:ext cx="2662513" cy="3415185"/>
          </a:xfrm>
          <a:prstGeom prst="rect">
            <a:avLst/>
          </a:prstGeom>
        </p:spPr>
      </p:pic>
      <p:sp>
        <p:nvSpPr>
          <p:cNvPr id="3" name="Tijdelijke aanduiding voor inhoud 2">
            <a:extLst>
              <a:ext uri="{FF2B5EF4-FFF2-40B4-BE49-F238E27FC236}">
                <a16:creationId xmlns:a16="http://schemas.microsoft.com/office/drawing/2014/main" id="{6FA2E319-4367-EED4-42E6-F4BD7766EAB5}"/>
              </a:ext>
            </a:extLst>
          </p:cNvPr>
          <p:cNvSpPr txBox="1">
            <a:spLocks/>
          </p:cNvSpPr>
          <p:nvPr/>
        </p:nvSpPr>
        <p:spPr>
          <a:xfrm>
            <a:off x="8517772" y="5346534"/>
            <a:ext cx="1904089" cy="2669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Source Sans Pro "/>
              </a:rPr>
              <a:t>www.amerdiep.nl</a:t>
            </a:r>
            <a:endParaRPr lang="nl-NL" sz="1600"/>
          </a:p>
        </p:txBody>
      </p:sp>
      <p:pic>
        <p:nvPicPr>
          <p:cNvPr id="6" name="Afbeelding 5">
            <a:extLst>
              <a:ext uri="{FF2B5EF4-FFF2-40B4-BE49-F238E27FC236}">
                <a16:creationId xmlns:a16="http://schemas.microsoft.com/office/drawing/2014/main" id="{A93A7CA7-70EA-93DA-2864-A19A51523B67}"/>
              </a:ext>
            </a:extLst>
          </p:cNvPr>
          <p:cNvPicPr>
            <a:picLocks noChangeAspect="1"/>
          </p:cNvPicPr>
          <p:nvPr/>
        </p:nvPicPr>
        <p:blipFill>
          <a:blip r:embed="rId4"/>
          <a:stretch>
            <a:fillRect/>
          </a:stretch>
        </p:blipFill>
        <p:spPr>
          <a:xfrm>
            <a:off x="564316" y="1618631"/>
            <a:ext cx="6868484" cy="3905795"/>
          </a:xfrm>
          <a:prstGeom prst="rect">
            <a:avLst/>
          </a:prstGeom>
        </p:spPr>
      </p:pic>
      <p:grpSp>
        <p:nvGrpSpPr>
          <p:cNvPr id="16" name="Groep 15">
            <a:extLst>
              <a:ext uri="{FF2B5EF4-FFF2-40B4-BE49-F238E27FC236}">
                <a16:creationId xmlns:a16="http://schemas.microsoft.com/office/drawing/2014/main" id="{DA1CD68A-3AA6-6B9F-091F-D7ACB68A09F7}"/>
              </a:ext>
            </a:extLst>
          </p:cNvPr>
          <p:cNvGrpSpPr/>
          <p:nvPr/>
        </p:nvGrpSpPr>
        <p:grpSpPr>
          <a:xfrm>
            <a:off x="725781" y="5663729"/>
            <a:ext cx="5112270" cy="609318"/>
            <a:chOff x="725781" y="5663729"/>
            <a:chExt cx="5112270" cy="609318"/>
          </a:xfrm>
        </p:grpSpPr>
        <p:sp>
          <p:nvSpPr>
            <p:cNvPr id="8" name="Rechthoek 7">
              <a:extLst>
                <a:ext uri="{FF2B5EF4-FFF2-40B4-BE49-F238E27FC236}">
                  <a16:creationId xmlns:a16="http://schemas.microsoft.com/office/drawing/2014/main" id="{59DF0490-66BD-B9A4-C8DF-2B11FDCDE232}"/>
                </a:ext>
              </a:extLst>
            </p:cNvPr>
            <p:cNvSpPr/>
            <p:nvPr/>
          </p:nvSpPr>
          <p:spPr>
            <a:xfrm>
              <a:off x="725781" y="5676487"/>
              <a:ext cx="429792" cy="171917"/>
            </a:xfrm>
            <a:prstGeom prst="rect">
              <a:avLst/>
            </a:prstGeom>
            <a:solidFill>
              <a:srgbClr val="63C0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9" name="Tijdelijke aanduiding voor inhoud 2">
              <a:extLst>
                <a:ext uri="{FF2B5EF4-FFF2-40B4-BE49-F238E27FC236}">
                  <a16:creationId xmlns:a16="http://schemas.microsoft.com/office/drawing/2014/main" id="{26705130-2188-EE4D-1E82-EAE94D6D5A94}"/>
                </a:ext>
              </a:extLst>
            </p:cNvPr>
            <p:cNvSpPr txBox="1">
              <a:spLocks/>
            </p:cNvSpPr>
            <p:nvPr/>
          </p:nvSpPr>
          <p:spPr>
            <a:xfrm>
              <a:off x="1155573" y="5663729"/>
              <a:ext cx="2910308" cy="350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Leem</a:t>
              </a:r>
              <a:endParaRPr lang="nl-NL" sz="1200"/>
            </a:p>
          </p:txBody>
        </p:sp>
        <p:sp>
          <p:nvSpPr>
            <p:cNvPr id="10" name="Rechthoek 9">
              <a:extLst>
                <a:ext uri="{FF2B5EF4-FFF2-40B4-BE49-F238E27FC236}">
                  <a16:creationId xmlns:a16="http://schemas.microsoft.com/office/drawing/2014/main" id="{1B4798CE-7E9A-B878-4D59-3B2DD52E4295}"/>
                </a:ext>
              </a:extLst>
            </p:cNvPr>
            <p:cNvSpPr/>
            <p:nvPr/>
          </p:nvSpPr>
          <p:spPr>
            <a:xfrm>
              <a:off x="725781" y="5935581"/>
              <a:ext cx="429792" cy="171917"/>
            </a:xfrm>
            <a:prstGeom prst="rect">
              <a:avLst/>
            </a:prstGeom>
            <a:solidFill>
              <a:srgbClr val="FFE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11" name="Tijdelijke aanduiding voor inhoud 2">
              <a:extLst>
                <a:ext uri="{FF2B5EF4-FFF2-40B4-BE49-F238E27FC236}">
                  <a16:creationId xmlns:a16="http://schemas.microsoft.com/office/drawing/2014/main" id="{5AA015FA-1450-5A39-1362-417726D7D733}"/>
                </a:ext>
              </a:extLst>
            </p:cNvPr>
            <p:cNvSpPr txBox="1">
              <a:spLocks/>
            </p:cNvSpPr>
            <p:nvPr/>
          </p:nvSpPr>
          <p:spPr>
            <a:xfrm>
              <a:off x="1155573" y="5922823"/>
              <a:ext cx="2910308" cy="350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Zand</a:t>
              </a:r>
              <a:endParaRPr lang="nl-NL" sz="1200"/>
            </a:p>
          </p:txBody>
        </p:sp>
        <p:pic>
          <p:nvPicPr>
            <p:cNvPr id="13" name="Afbeelding 12">
              <a:extLst>
                <a:ext uri="{FF2B5EF4-FFF2-40B4-BE49-F238E27FC236}">
                  <a16:creationId xmlns:a16="http://schemas.microsoft.com/office/drawing/2014/main" id="{35D57F76-6A79-3D85-9D2A-0ADD93B4CA49}"/>
                </a:ext>
              </a:extLst>
            </p:cNvPr>
            <p:cNvPicPr>
              <a:picLocks noChangeAspect="1"/>
            </p:cNvPicPr>
            <p:nvPr/>
          </p:nvPicPr>
          <p:blipFill>
            <a:blip r:embed="rId5"/>
            <a:stretch>
              <a:fillRect/>
            </a:stretch>
          </p:blipFill>
          <p:spPr>
            <a:xfrm>
              <a:off x="1879472" y="5715550"/>
              <a:ext cx="2305599" cy="408283"/>
            </a:xfrm>
            <a:prstGeom prst="rect">
              <a:avLst/>
            </a:prstGeom>
          </p:spPr>
        </p:pic>
        <p:pic>
          <p:nvPicPr>
            <p:cNvPr id="15" name="Afbeelding 14">
              <a:extLst>
                <a:ext uri="{FF2B5EF4-FFF2-40B4-BE49-F238E27FC236}">
                  <a16:creationId xmlns:a16="http://schemas.microsoft.com/office/drawing/2014/main" id="{1E0DAD5A-D336-43D6-4576-04E1B7FA4F92}"/>
                </a:ext>
              </a:extLst>
            </p:cNvPr>
            <p:cNvPicPr>
              <a:picLocks noChangeAspect="1"/>
            </p:cNvPicPr>
            <p:nvPr/>
          </p:nvPicPr>
          <p:blipFill>
            <a:blip r:embed="rId6"/>
            <a:stretch>
              <a:fillRect/>
            </a:stretch>
          </p:blipFill>
          <p:spPr>
            <a:xfrm>
              <a:off x="4263700" y="5701398"/>
              <a:ext cx="1574351" cy="436585"/>
            </a:xfrm>
            <a:prstGeom prst="rect">
              <a:avLst/>
            </a:prstGeom>
          </p:spPr>
        </p:pic>
      </p:grpSp>
    </p:spTree>
    <p:extLst>
      <p:ext uri="{BB962C8B-B14F-4D97-AF65-F5344CB8AC3E}">
        <p14:creationId xmlns:p14="http://schemas.microsoft.com/office/powerpoint/2010/main" val="1135154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6937E2-A647-199D-4A7E-9A77E9F516F4}"/>
            </a:ext>
          </a:extLst>
        </p:cNvPr>
        <p:cNvGrpSpPr/>
        <p:nvPr/>
      </p:nvGrpSpPr>
      <p:grpSpPr>
        <a:xfrm>
          <a:off x="0" y="0"/>
          <a:ext cx="0" cy="0"/>
          <a:chOff x="0" y="0"/>
          <a:chExt cx="0" cy="0"/>
        </a:xfrm>
      </p:grpSpPr>
      <p:sp>
        <p:nvSpPr>
          <p:cNvPr id="17" name="Titel 1">
            <a:extLst>
              <a:ext uri="{FF2B5EF4-FFF2-40B4-BE49-F238E27FC236}">
                <a16:creationId xmlns:a16="http://schemas.microsoft.com/office/drawing/2014/main" id="{C06464E2-0AA2-7B95-5299-F3B8CCFE7656}"/>
              </a:ext>
            </a:extLst>
          </p:cNvPr>
          <p:cNvSpPr>
            <a:spLocks noGrp="1"/>
          </p:cNvSpPr>
          <p:nvPr>
            <p:ph type="title"/>
          </p:nvPr>
        </p:nvSpPr>
        <p:spPr>
          <a:xfrm>
            <a:off x="564316" y="760065"/>
            <a:ext cx="8973121" cy="1103871"/>
          </a:xfrm>
        </p:spPr>
        <p:txBody>
          <a:bodyPr>
            <a:normAutofit/>
          </a:bodyPr>
          <a:lstStyle/>
          <a:p>
            <a:r>
              <a:rPr lang="nl-NL">
                <a:solidFill>
                  <a:srgbClr val="0073A5"/>
                </a:solidFill>
              </a:rPr>
              <a:t>Overlast op omgeving: grondwater</a:t>
            </a:r>
          </a:p>
        </p:txBody>
      </p:sp>
      <p:pic>
        <p:nvPicPr>
          <p:cNvPr id="2" name="Afbeelding 1">
            <a:extLst>
              <a:ext uri="{FF2B5EF4-FFF2-40B4-BE49-F238E27FC236}">
                <a16:creationId xmlns:a16="http://schemas.microsoft.com/office/drawing/2014/main" id="{19617780-DF3D-C3B7-3B80-0D33FD8527CC}"/>
              </a:ext>
            </a:extLst>
          </p:cNvPr>
          <p:cNvPicPr>
            <a:picLocks noChangeAspect="1"/>
          </p:cNvPicPr>
          <p:nvPr/>
        </p:nvPicPr>
        <p:blipFill>
          <a:blip r:embed="rId3"/>
          <a:stretch>
            <a:fillRect/>
          </a:stretch>
        </p:blipFill>
        <p:spPr>
          <a:xfrm>
            <a:off x="0" y="1994322"/>
            <a:ext cx="6027267" cy="3427433"/>
          </a:xfrm>
          <a:prstGeom prst="rect">
            <a:avLst/>
          </a:prstGeom>
        </p:spPr>
      </p:pic>
      <p:pic>
        <p:nvPicPr>
          <p:cNvPr id="4" name="Afbeelding 3">
            <a:extLst>
              <a:ext uri="{FF2B5EF4-FFF2-40B4-BE49-F238E27FC236}">
                <a16:creationId xmlns:a16="http://schemas.microsoft.com/office/drawing/2014/main" id="{29E649F1-BFD6-B104-DF2D-7EE2DEEED916}"/>
              </a:ext>
            </a:extLst>
          </p:cNvPr>
          <p:cNvPicPr>
            <a:picLocks noChangeAspect="1"/>
          </p:cNvPicPr>
          <p:nvPr/>
        </p:nvPicPr>
        <p:blipFill>
          <a:blip r:embed="rId4"/>
          <a:stretch>
            <a:fillRect/>
          </a:stretch>
        </p:blipFill>
        <p:spPr>
          <a:xfrm>
            <a:off x="6027267" y="1900777"/>
            <a:ext cx="6134573" cy="3506701"/>
          </a:xfrm>
          <a:prstGeom prst="rect">
            <a:avLst/>
          </a:prstGeom>
        </p:spPr>
      </p:pic>
    </p:spTree>
    <p:extLst>
      <p:ext uri="{BB962C8B-B14F-4D97-AF65-F5344CB8AC3E}">
        <p14:creationId xmlns:p14="http://schemas.microsoft.com/office/powerpoint/2010/main" val="220978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CA591-5CFD-A9FD-2144-A49F0A9384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C345C9-9768-A975-2CFF-8F404A5AA8FA}"/>
              </a:ext>
            </a:extLst>
          </p:cNvPr>
          <p:cNvSpPr>
            <a:spLocks noGrp="1"/>
          </p:cNvSpPr>
          <p:nvPr>
            <p:ph type="title"/>
          </p:nvPr>
        </p:nvSpPr>
        <p:spPr>
          <a:xfrm>
            <a:off x="564316" y="682339"/>
            <a:ext cx="8973121" cy="1103871"/>
          </a:xfrm>
        </p:spPr>
        <p:txBody>
          <a:bodyPr>
            <a:normAutofit/>
          </a:bodyPr>
          <a:lstStyle/>
          <a:p>
            <a:r>
              <a:rPr lang="nl-NL" dirty="0">
                <a:solidFill>
                  <a:srgbClr val="0073A5"/>
                </a:solidFill>
              </a:rPr>
              <a:t>Grondwater</a:t>
            </a:r>
          </a:p>
        </p:txBody>
      </p:sp>
      <p:pic>
        <p:nvPicPr>
          <p:cNvPr id="4" name="Afbeelding 3">
            <a:extLst>
              <a:ext uri="{FF2B5EF4-FFF2-40B4-BE49-F238E27FC236}">
                <a16:creationId xmlns:a16="http://schemas.microsoft.com/office/drawing/2014/main" id="{48D1A239-9F61-E496-FF15-6F0200FD32B9}"/>
              </a:ext>
            </a:extLst>
          </p:cNvPr>
          <p:cNvPicPr>
            <a:picLocks noChangeAspect="1"/>
          </p:cNvPicPr>
          <p:nvPr/>
        </p:nvPicPr>
        <p:blipFill>
          <a:blip r:embed="rId3"/>
          <a:stretch>
            <a:fillRect/>
          </a:stretch>
        </p:blipFill>
        <p:spPr>
          <a:xfrm>
            <a:off x="8583059" y="1863936"/>
            <a:ext cx="2662513" cy="3415185"/>
          </a:xfrm>
          <a:prstGeom prst="rect">
            <a:avLst/>
          </a:prstGeom>
        </p:spPr>
      </p:pic>
      <p:sp>
        <p:nvSpPr>
          <p:cNvPr id="3" name="Tijdelijke aanduiding voor inhoud 2">
            <a:extLst>
              <a:ext uri="{FF2B5EF4-FFF2-40B4-BE49-F238E27FC236}">
                <a16:creationId xmlns:a16="http://schemas.microsoft.com/office/drawing/2014/main" id="{70A275BB-6046-34C4-68AD-D7D6CC4F8065}"/>
              </a:ext>
            </a:extLst>
          </p:cNvPr>
          <p:cNvSpPr txBox="1">
            <a:spLocks/>
          </p:cNvSpPr>
          <p:nvPr/>
        </p:nvSpPr>
        <p:spPr>
          <a:xfrm>
            <a:off x="8517772" y="5346534"/>
            <a:ext cx="1904089" cy="2669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Source Sans Pro "/>
              </a:rPr>
              <a:t>www.amerdiep.nl</a:t>
            </a:r>
            <a:endParaRPr lang="nl-NL" sz="1600"/>
          </a:p>
        </p:txBody>
      </p:sp>
      <p:pic>
        <p:nvPicPr>
          <p:cNvPr id="7" name="Afbeelding 6">
            <a:extLst>
              <a:ext uri="{FF2B5EF4-FFF2-40B4-BE49-F238E27FC236}">
                <a16:creationId xmlns:a16="http://schemas.microsoft.com/office/drawing/2014/main" id="{14ECB103-72FF-6ED5-D293-B37DE83907DE}"/>
              </a:ext>
            </a:extLst>
          </p:cNvPr>
          <p:cNvPicPr>
            <a:picLocks noChangeAspect="1"/>
          </p:cNvPicPr>
          <p:nvPr/>
        </p:nvPicPr>
        <p:blipFill>
          <a:blip r:embed="rId4"/>
          <a:stretch>
            <a:fillRect/>
          </a:stretch>
        </p:blipFill>
        <p:spPr>
          <a:xfrm>
            <a:off x="564316" y="1549017"/>
            <a:ext cx="7478169" cy="4115374"/>
          </a:xfrm>
          <a:prstGeom prst="rect">
            <a:avLst/>
          </a:prstGeom>
        </p:spPr>
      </p:pic>
      <p:grpSp>
        <p:nvGrpSpPr>
          <p:cNvPr id="14" name="Groep 13">
            <a:extLst>
              <a:ext uri="{FF2B5EF4-FFF2-40B4-BE49-F238E27FC236}">
                <a16:creationId xmlns:a16="http://schemas.microsoft.com/office/drawing/2014/main" id="{0F9619D8-B615-C92C-40E2-A4DFB0324399}"/>
              </a:ext>
            </a:extLst>
          </p:cNvPr>
          <p:cNvGrpSpPr/>
          <p:nvPr/>
        </p:nvGrpSpPr>
        <p:grpSpPr>
          <a:xfrm>
            <a:off x="796715" y="5742117"/>
            <a:ext cx="5112270" cy="609318"/>
            <a:chOff x="725781" y="5663729"/>
            <a:chExt cx="5112270" cy="609318"/>
          </a:xfrm>
        </p:grpSpPr>
        <p:sp>
          <p:nvSpPr>
            <p:cNvPr id="15" name="Rechthoek 14">
              <a:extLst>
                <a:ext uri="{FF2B5EF4-FFF2-40B4-BE49-F238E27FC236}">
                  <a16:creationId xmlns:a16="http://schemas.microsoft.com/office/drawing/2014/main" id="{22D1E790-FE9D-AC67-DFA4-5CA435E2D3ED}"/>
                </a:ext>
              </a:extLst>
            </p:cNvPr>
            <p:cNvSpPr/>
            <p:nvPr/>
          </p:nvSpPr>
          <p:spPr>
            <a:xfrm>
              <a:off x="725781" y="5676487"/>
              <a:ext cx="429792" cy="171917"/>
            </a:xfrm>
            <a:prstGeom prst="rect">
              <a:avLst/>
            </a:prstGeom>
            <a:solidFill>
              <a:srgbClr val="63C0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17" name="Tijdelijke aanduiding voor inhoud 2">
              <a:extLst>
                <a:ext uri="{FF2B5EF4-FFF2-40B4-BE49-F238E27FC236}">
                  <a16:creationId xmlns:a16="http://schemas.microsoft.com/office/drawing/2014/main" id="{BC885E65-C14B-03FC-81A5-FEE44B05813B}"/>
                </a:ext>
              </a:extLst>
            </p:cNvPr>
            <p:cNvSpPr txBox="1">
              <a:spLocks/>
            </p:cNvSpPr>
            <p:nvPr/>
          </p:nvSpPr>
          <p:spPr>
            <a:xfrm>
              <a:off x="1155573" y="5663729"/>
              <a:ext cx="2910308" cy="350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Leem</a:t>
              </a:r>
              <a:endParaRPr lang="nl-NL" sz="1200"/>
            </a:p>
          </p:txBody>
        </p:sp>
        <p:sp>
          <p:nvSpPr>
            <p:cNvPr id="20" name="Rechthoek 19">
              <a:extLst>
                <a:ext uri="{FF2B5EF4-FFF2-40B4-BE49-F238E27FC236}">
                  <a16:creationId xmlns:a16="http://schemas.microsoft.com/office/drawing/2014/main" id="{8C389BCE-F2A1-201E-61FC-6391809A1E00}"/>
                </a:ext>
              </a:extLst>
            </p:cNvPr>
            <p:cNvSpPr/>
            <p:nvPr/>
          </p:nvSpPr>
          <p:spPr>
            <a:xfrm>
              <a:off x="725781" y="5935581"/>
              <a:ext cx="429792" cy="171917"/>
            </a:xfrm>
            <a:prstGeom prst="rect">
              <a:avLst/>
            </a:prstGeom>
            <a:solidFill>
              <a:srgbClr val="FFE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21" name="Tijdelijke aanduiding voor inhoud 2">
              <a:extLst>
                <a:ext uri="{FF2B5EF4-FFF2-40B4-BE49-F238E27FC236}">
                  <a16:creationId xmlns:a16="http://schemas.microsoft.com/office/drawing/2014/main" id="{4362FA35-223E-D29F-899F-0A0441D620BA}"/>
                </a:ext>
              </a:extLst>
            </p:cNvPr>
            <p:cNvSpPr txBox="1">
              <a:spLocks/>
            </p:cNvSpPr>
            <p:nvPr/>
          </p:nvSpPr>
          <p:spPr>
            <a:xfrm>
              <a:off x="1155573" y="5922823"/>
              <a:ext cx="2910308" cy="350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Zand</a:t>
              </a:r>
              <a:endParaRPr lang="nl-NL" sz="1200"/>
            </a:p>
          </p:txBody>
        </p:sp>
        <p:pic>
          <p:nvPicPr>
            <p:cNvPr id="22" name="Afbeelding 21">
              <a:extLst>
                <a:ext uri="{FF2B5EF4-FFF2-40B4-BE49-F238E27FC236}">
                  <a16:creationId xmlns:a16="http://schemas.microsoft.com/office/drawing/2014/main" id="{18F83482-298D-B79A-9813-5D3FDC5B8297}"/>
                </a:ext>
              </a:extLst>
            </p:cNvPr>
            <p:cNvPicPr>
              <a:picLocks noChangeAspect="1"/>
            </p:cNvPicPr>
            <p:nvPr/>
          </p:nvPicPr>
          <p:blipFill>
            <a:blip r:embed="rId5"/>
            <a:stretch>
              <a:fillRect/>
            </a:stretch>
          </p:blipFill>
          <p:spPr>
            <a:xfrm>
              <a:off x="1879472" y="5715550"/>
              <a:ext cx="2305599" cy="408283"/>
            </a:xfrm>
            <a:prstGeom prst="rect">
              <a:avLst/>
            </a:prstGeom>
          </p:spPr>
        </p:pic>
        <p:pic>
          <p:nvPicPr>
            <p:cNvPr id="23" name="Afbeelding 22">
              <a:extLst>
                <a:ext uri="{FF2B5EF4-FFF2-40B4-BE49-F238E27FC236}">
                  <a16:creationId xmlns:a16="http://schemas.microsoft.com/office/drawing/2014/main" id="{66EEC878-EA58-C858-7DDC-B15632F650CE}"/>
                </a:ext>
              </a:extLst>
            </p:cNvPr>
            <p:cNvPicPr>
              <a:picLocks noChangeAspect="1"/>
            </p:cNvPicPr>
            <p:nvPr/>
          </p:nvPicPr>
          <p:blipFill>
            <a:blip r:embed="rId6"/>
            <a:stretch>
              <a:fillRect/>
            </a:stretch>
          </p:blipFill>
          <p:spPr>
            <a:xfrm>
              <a:off x="4263700" y="5701398"/>
              <a:ext cx="1574351" cy="436585"/>
            </a:xfrm>
            <a:prstGeom prst="rect">
              <a:avLst/>
            </a:prstGeom>
          </p:spPr>
        </p:pic>
      </p:grpSp>
    </p:spTree>
    <p:extLst>
      <p:ext uri="{BB962C8B-B14F-4D97-AF65-F5344CB8AC3E}">
        <p14:creationId xmlns:p14="http://schemas.microsoft.com/office/powerpoint/2010/main" val="1317754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C0576-9A42-BFAE-4B6B-105A5C9BA65D}"/>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131625C1-3E39-7471-DCDB-65EA57C080CF}"/>
              </a:ext>
            </a:extLst>
          </p:cNvPr>
          <p:cNvPicPr>
            <a:picLocks noChangeAspect="1"/>
          </p:cNvPicPr>
          <p:nvPr/>
        </p:nvPicPr>
        <p:blipFill>
          <a:blip r:embed="rId3"/>
          <a:stretch>
            <a:fillRect/>
          </a:stretch>
        </p:blipFill>
        <p:spPr>
          <a:xfrm>
            <a:off x="229842" y="1994323"/>
            <a:ext cx="6128603" cy="3372683"/>
          </a:xfrm>
          <a:prstGeom prst="rect">
            <a:avLst/>
          </a:prstGeom>
        </p:spPr>
      </p:pic>
      <p:pic>
        <p:nvPicPr>
          <p:cNvPr id="12" name="Afbeelding 11">
            <a:extLst>
              <a:ext uri="{FF2B5EF4-FFF2-40B4-BE49-F238E27FC236}">
                <a16:creationId xmlns:a16="http://schemas.microsoft.com/office/drawing/2014/main" id="{31C94C0F-D631-AFA1-ADC2-59AEFC4FD4A0}"/>
              </a:ext>
            </a:extLst>
          </p:cNvPr>
          <p:cNvPicPr>
            <a:picLocks noChangeAspect="1"/>
          </p:cNvPicPr>
          <p:nvPr/>
        </p:nvPicPr>
        <p:blipFill>
          <a:blip r:embed="rId4"/>
          <a:stretch>
            <a:fillRect/>
          </a:stretch>
        </p:blipFill>
        <p:spPr>
          <a:xfrm>
            <a:off x="6033832" y="1994324"/>
            <a:ext cx="6062918" cy="3374420"/>
          </a:xfrm>
          <a:prstGeom prst="rect">
            <a:avLst/>
          </a:prstGeom>
        </p:spPr>
      </p:pic>
      <p:sp>
        <p:nvSpPr>
          <p:cNvPr id="17" name="Titel 1">
            <a:extLst>
              <a:ext uri="{FF2B5EF4-FFF2-40B4-BE49-F238E27FC236}">
                <a16:creationId xmlns:a16="http://schemas.microsoft.com/office/drawing/2014/main" id="{D64C4045-AA0A-48C4-1830-672FF7CCEA04}"/>
              </a:ext>
            </a:extLst>
          </p:cNvPr>
          <p:cNvSpPr>
            <a:spLocks noGrp="1"/>
          </p:cNvSpPr>
          <p:nvPr>
            <p:ph type="title"/>
          </p:nvPr>
        </p:nvSpPr>
        <p:spPr>
          <a:xfrm>
            <a:off x="564316" y="760065"/>
            <a:ext cx="8973121" cy="1103871"/>
          </a:xfrm>
        </p:spPr>
        <p:txBody>
          <a:bodyPr>
            <a:normAutofit/>
          </a:bodyPr>
          <a:lstStyle/>
          <a:p>
            <a:r>
              <a:rPr lang="nl-NL" dirty="0">
                <a:solidFill>
                  <a:srgbClr val="0073A5"/>
                </a:solidFill>
              </a:rPr>
              <a:t>Grondwater</a:t>
            </a:r>
          </a:p>
        </p:txBody>
      </p:sp>
      <p:cxnSp>
        <p:nvCxnSpPr>
          <p:cNvPr id="19" name="Rechte verbindingslijn 18">
            <a:extLst>
              <a:ext uri="{FF2B5EF4-FFF2-40B4-BE49-F238E27FC236}">
                <a16:creationId xmlns:a16="http://schemas.microsoft.com/office/drawing/2014/main" id="{D3374AD9-3946-DE3D-A3A2-38F066C12300}"/>
              </a:ext>
            </a:extLst>
          </p:cNvPr>
          <p:cNvCxnSpPr/>
          <p:nvPr/>
        </p:nvCxnSpPr>
        <p:spPr>
          <a:xfrm>
            <a:off x="5562600" y="4432300"/>
            <a:ext cx="4660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BAA824AA-4038-6944-D9AF-1C5657176AEC}"/>
              </a:ext>
            </a:extLst>
          </p:cNvPr>
          <p:cNvCxnSpPr/>
          <p:nvPr/>
        </p:nvCxnSpPr>
        <p:spPr>
          <a:xfrm>
            <a:off x="5480050" y="4064000"/>
            <a:ext cx="4660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010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6B57F-01F0-AE75-F390-5E4B5156A03C}"/>
            </a:ext>
          </a:extLst>
        </p:cNvPr>
        <p:cNvGrpSpPr/>
        <p:nvPr/>
      </p:nvGrpSpPr>
      <p:grpSpPr>
        <a:xfrm>
          <a:off x="0" y="0"/>
          <a:ext cx="0" cy="0"/>
          <a:chOff x="0" y="0"/>
          <a:chExt cx="0" cy="0"/>
        </a:xfrm>
      </p:grpSpPr>
      <p:sp>
        <p:nvSpPr>
          <p:cNvPr id="17" name="Titel 1">
            <a:extLst>
              <a:ext uri="{FF2B5EF4-FFF2-40B4-BE49-F238E27FC236}">
                <a16:creationId xmlns:a16="http://schemas.microsoft.com/office/drawing/2014/main" id="{58932157-4679-2108-341E-3448228E89C6}"/>
              </a:ext>
            </a:extLst>
          </p:cNvPr>
          <p:cNvSpPr>
            <a:spLocks noGrp="1"/>
          </p:cNvSpPr>
          <p:nvPr>
            <p:ph type="title"/>
          </p:nvPr>
        </p:nvSpPr>
        <p:spPr>
          <a:xfrm>
            <a:off x="564316" y="760065"/>
            <a:ext cx="8973121" cy="1103871"/>
          </a:xfrm>
        </p:spPr>
        <p:txBody>
          <a:bodyPr>
            <a:normAutofit/>
          </a:bodyPr>
          <a:lstStyle/>
          <a:p>
            <a:r>
              <a:rPr lang="nl-NL">
                <a:solidFill>
                  <a:srgbClr val="0073A5"/>
                </a:solidFill>
              </a:rPr>
              <a:t>Grondwater</a:t>
            </a:r>
          </a:p>
        </p:txBody>
      </p:sp>
      <p:pic>
        <p:nvPicPr>
          <p:cNvPr id="3" name="Afbeelding 2">
            <a:extLst>
              <a:ext uri="{FF2B5EF4-FFF2-40B4-BE49-F238E27FC236}">
                <a16:creationId xmlns:a16="http://schemas.microsoft.com/office/drawing/2014/main" id="{77565D99-5842-E3D3-E92F-BEF116D7BF1B}"/>
              </a:ext>
            </a:extLst>
          </p:cNvPr>
          <p:cNvPicPr>
            <a:picLocks noChangeAspect="1"/>
          </p:cNvPicPr>
          <p:nvPr/>
        </p:nvPicPr>
        <p:blipFill>
          <a:blip r:embed="rId3"/>
          <a:stretch>
            <a:fillRect/>
          </a:stretch>
        </p:blipFill>
        <p:spPr>
          <a:xfrm>
            <a:off x="564316" y="1597236"/>
            <a:ext cx="8080879" cy="5260764"/>
          </a:xfrm>
          <a:prstGeom prst="rect">
            <a:avLst/>
          </a:prstGeom>
        </p:spPr>
      </p:pic>
    </p:spTree>
    <p:extLst>
      <p:ext uri="{BB962C8B-B14F-4D97-AF65-F5344CB8AC3E}">
        <p14:creationId xmlns:p14="http://schemas.microsoft.com/office/powerpoint/2010/main" val="1798359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C5483E-28BF-8AE8-6693-8C74CDC90AE8}"/>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1EB41E82-9F79-C749-4F54-071BB1E68FB8}"/>
              </a:ext>
            </a:extLst>
          </p:cNvPr>
          <p:cNvPicPr>
            <a:picLocks noChangeAspect="1"/>
          </p:cNvPicPr>
          <p:nvPr/>
        </p:nvPicPr>
        <p:blipFill>
          <a:blip r:embed="rId3"/>
          <a:stretch>
            <a:fillRect/>
          </a:stretch>
        </p:blipFill>
        <p:spPr>
          <a:xfrm>
            <a:off x="796715" y="1285586"/>
            <a:ext cx="8287907" cy="4382112"/>
          </a:xfrm>
          <a:prstGeom prst="rect">
            <a:avLst/>
          </a:prstGeom>
        </p:spPr>
      </p:pic>
      <p:sp>
        <p:nvSpPr>
          <p:cNvPr id="2" name="Titel 1">
            <a:extLst>
              <a:ext uri="{FF2B5EF4-FFF2-40B4-BE49-F238E27FC236}">
                <a16:creationId xmlns:a16="http://schemas.microsoft.com/office/drawing/2014/main" id="{F8A3A2C8-FFD7-427D-3D69-8769DC84AFA9}"/>
              </a:ext>
            </a:extLst>
          </p:cNvPr>
          <p:cNvSpPr>
            <a:spLocks noGrp="1"/>
          </p:cNvSpPr>
          <p:nvPr>
            <p:ph type="title"/>
          </p:nvPr>
        </p:nvSpPr>
        <p:spPr>
          <a:xfrm>
            <a:off x="564316" y="760065"/>
            <a:ext cx="8973121" cy="1103871"/>
          </a:xfrm>
        </p:spPr>
        <p:txBody>
          <a:bodyPr>
            <a:normAutofit/>
          </a:bodyPr>
          <a:lstStyle/>
          <a:p>
            <a:r>
              <a:rPr lang="nl-NL">
                <a:solidFill>
                  <a:srgbClr val="0073A5"/>
                </a:solidFill>
              </a:rPr>
              <a:t>Overlast op omgeving: grondwater</a:t>
            </a:r>
          </a:p>
        </p:txBody>
      </p:sp>
      <p:pic>
        <p:nvPicPr>
          <p:cNvPr id="4" name="Afbeelding 3">
            <a:extLst>
              <a:ext uri="{FF2B5EF4-FFF2-40B4-BE49-F238E27FC236}">
                <a16:creationId xmlns:a16="http://schemas.microsoft.com/office/drawing/2014/main" id="{258EF130-EFBA-EEC0-A717-46A5E7097621}"/>
              </a:ext>
            </a:extLst>
          </p:cNvPr>
          <p:cNvPicPr>
            <a:picLocks noChangeAspect="1"/>
          </p:cNvPicPr>
          <p:nvPr/>
        </p:nvPicPr>
        <p:blipFill>
          <a:blip r:embed="rId4"/>
          <a:stretch>
            <a:fillRect/>
          </a:stretch>
        </p:blipFill>
        <p:spPr>
          <a:xfrm>
            <a:off x="8583059" y="1863936"/>
            <a:ext cx="2662513" cy="3415185"/>
          </a:xfrm>
          <a:prstGeom prst="rect">
            <a:avLst/>
          </a:prstGeom>
        </p:spPr>
      </p:pic>
      <p:sp>
        <p:nvSpPr>
          <p:cNvPr id="3" name="Tijdelijke aanduiding voor inhoud 2">
            <a:extLst>
              <a:ext uri="{FF2B5EF4-FFF2-40B4-BE49-F238E27FC236}">
                <a16:creationId xmlns:a16="http://schemas.microsoft.com/office/drawing/2014/main" id="{6CC070EE-2253-C14F-EB14-1AC8B50C072B}"/>
              </a:ext>
            </a:extLst>
          </p:cNvPr>
          <p:cNvSpPr txBox="1">
            <a:spLocks/>
          </p:cNvSpPr>
          <p:nvPr/>
        </p:nvSpPr>
        <p:spPr>
          <a:xfrm>
            <a:off x="8517772" y="5346534"/>
            <a:ext cx="1904089" cy="2669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Source Sans Pro "/>
              </a:rPr>
              <a:t>www.amerdiep.nl</a:t>
            </a:r>
            <a:endParaRPr lang="nl-NL" sz="1600"/>
          </a:p>
        </p:txBody>
      </p:sp>
      <p:grpSp>
        <p:nvGrpSpPr>
          <p:cNvPr id="14" name="Groep 13">
            <a:extLst>
              <a:ext uri="{FF2B5EF4-FFF2-40B4-BE49-F238E27FC236}">
                <a16:creationId xmlns:a16="http://schemas.microsoft.com/office/drawing/2014/main" id="{BB15D554-D548-6964-C2AD-C47DB5334FD9}"/>
              </a:ext>
            </a:extLst>
          </p:cNvPr>
          <p:cNvGrpSpPr/>
          <p:nvPr/>
        </p:nvGrpSpPr>
        <p:grpSpPr>
          <a:xfrm>
            <a:off x="796715" y="5742117"/>
            <a:ext cx="5112270" cy="609318"/>
            <a:chOff x="725781" y="5663729"/>
            <a:chExt cx="5112270" cy="609318"/>
          </a:xfrm>
        </p:grpSpPr>
        <p:sp>
          <p:nvSpPr>
            <p:cNvPr id="15" name="Rechthoek 14">
              <a:extLst>
                <a:ext uri="{FF2B5EF4-FFF2-40B4-BE49-F238E27FC236}">
                  <a16:creationId xmlns:a16="http://schemas.microsoft.com/office/drawing/2014/main" id="{DDF7E64E-B18E-BD99-5AEA-4E320147E38B}"/>
                </a:ext>
              </a:extLst>
            </p:cNvPr>
            <p:cNvSpPr/>
            <p:nvPr/>
          </p:nvSpPr>
          <p:spPr>
            <a:xfrm>
              <a:off x="725781" y="5676487"/>
              <a:ext cx="429792" cy="171917"/>
            </a:xfrm>
            <a:prstGeom prst="rect">
              <a:avLst/>
            </a:prstGeom>
            <a:solidFill>
              <a:srgbClr val="63C0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17" name="Tijdelijke aanduiding voor inhoud 2">
              <a:extLst>
                <a:ext uri="{FF2B5EF4-FFF2-40B4-BE49-F238E27FC236}">
                  <a16:creationId xmlns:a16="http://schemas.microsoft.com/office/drawing/2014/main" id="{4DF04CCC-6E00-DD8F-14AD-D9189B354CE1}"/>
                </a:ext>
              </a:extLst>
            </p:cNvPr>
            <p:cNvSpPr txBox="1">
              <a:spLocks/>
            </p:cNvSpPr>
            <p:nvPr/>
          </p:nvSpPr>
          <p:spPr>
            <a:xfrm>
              <a:off x="1155573" y="5663729"/>
              <a:ext cx="2910308" cy="350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Leem</a:t>
              </a:r>
              <a:endParaRPr lang="nl-NL" sz="1200"/>
            </a:p>
          </p:txBody>
        </p:sp>
        <p:sp>
          <p:nvSpPr>
            <p:cNvPr id="20" name="Rechthoek 19">
              <a:extLst>
                <a:ext uri="{FF2B5EF4-FFF2-40B4-BE49-F238E27FC236}">
                  <a16:creationId xmlns:a16="http://schemas.microsoft.com/office/drawing/2014/main" id="{C5618F09-84E2-9DCB-9994-6AED71B1B0E3}"/>
                </a:ext>
              </a:extLst>
            </p:cNvPr>
            <p:cNvSpPr/>
            <p:nvPr/>
          </p:nvSpPr>
          <p:spPr>
            <a:xfrm>
              <a:off x="725781" y="5935581"/>
              <a:ext cx="429792" cy="171917"/>
            </a:xfrm>
            <a:prstGeom prst="rect">
              <a:avLst/>
            </a:prstGeom>
            <a:solidFill>
              <a:srgbClr val="FFE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21" name="Tijdelijke aanduiding voor inhoud 2">
              <a:extLst>
                <a:ext uri="{FF2B5EF4-FFF2-40B4-BE49-F238E27FC236}">
                  <a16:creationId xmlns:a16="http://schemas.microsoft.com/office/drawing/2014/main" id="{284CB16B-E532-0C83-7951-3AE764B61F17}"/>
                </a:ext>
              </a:extLst>
            </p:cNvPr>
            <p:cNvSpPr txBox="1">
              <a:spLocks/>
            </p:cNvSpPr>
            <p:nvPr/>
          </p:nvSpPr>
          <p:spPr>
            <a:xfrm>
              <a:off x="1155573" y="5922823"/>
              <a:ext cx="2910308" cy="350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Zand</a:t>
              </a:r>
              <a:endParaRPr lang="nl-NL" sz="1200"/>
            </a:p>
          </p:txBody>
        </p:sp>
        <p:pic>
          <p:nvPicPr>
            <p:cNvPr id="22" name="Afbeelding 21">
              <a:extLst>
                <a:ext uri="{FF2B5EF4-FFF2-40B4-BE49-F238E27FC236}">
                  <a16:creationId xmlns:a16="http://schemas.microsoft.com/office/drawing/2014/main" id="{CE261B01-B4E4-3BCE-9474-874917BA30C2}"/>
                </a:ext>
              </a:extLst>
            </p:cNvPr>
            <p:cNvPicPr>
              <a:picLocks noChangeAspect="1"/>
            </p:cNvPicPr>
            <p:nvPr/>
          </p:nvPicPr>
          <p:blipFill>
            <a:blip r:embed="rId5"/>
            <a:stretch>
              <a:fillRect/>
            </a:stretch>
          </p:blipFill>
          <p:spPr>
            <a:xfrm>
              <a:off x="1879472" y="5715550"/>
              <a:ext cx="2305599" cy="408283"/>
            </a:xfrm>
            <a:prstGeom prst="rect">
              <a:avLst/>
            </a:prstGeom>
          </p:spPr>
        </p:pic>
        <p:pic>
          <p:nvPicPr>
            <p:cNvPr id="23" name="Afbeelding 22">
              <a:extLst>
                <a:ext uri="{FF2B5EF4-FFF2-40B4-BE49-F238E27FC236}">
                  <a16:creationId xmlns:a16="http://schemas.microsoft.com/office/drawing/2014/main" id="{26ECF88B-8E6C-21B3-AB23-8F10196D1CC8}"/>
                </a:ext>
              </a:extLst>
            </p:cNvPr>
            <p:cNvPicPr>
              <a:picLocks noChangeAspect="1"/>
            </p:cNvPicPr>
            <p:nvPr/>
          </p:nvPicPr>
          <p:blipFill>
            <a:blip r:embed="rId6"/>
            <a:stretch>
              <a:fillRect/>
            </a:stretch>
          </p:blipFill>
          <p:spPr>
            <a:xfrm>
              <a:off x="4263700" y="5701398"/>
              <a:ext cx="1574351" cy="436585"/>
            </a:xfrm>
            <a:prstGeom prst="rect">
              <a:avLst/>
            </a:prstGeom>
          </p:spPr>
        </p:pic>
      </p:grpSp>
    </p:spTree>
    <p:extLst>
      <p:ext uri="{BB962C8B-B14F-4D97-AF65-F5344CB8AC3E}">
        <p14:creationId xmlns:p14="http://schemas.microsoft.com/office/powerpoint/2010/main" val="914238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45F82E2-E5F4-A6BD-994A-D7CDB1C5B536}"/>
            </a:ext>
          </a:extLst>
        </p:cNvPr>
        <p:cNvGrpSpPr/>
        <p:nvPr/>
      </p:nvGrpSpPr>
      <p:grpSpPr>
        <a:xfrm>
          <a:off x="0" y="0"/>
          <a:ext cx="0" cy="0"/>
          <a:chOff x="0" y="0"/>
          <a:chExt cx="0" cy="0"/>
        </a:xfrm>
      </p:grpSpPr>
      <p:sp>
        <p:nvSpPr>
          <p:cNvPr id="17" name="Titel 1">
            <a:extLst>
              <a:ext uri="{FF2B5EF4-FFF2-40B4-BE49-F238E27FC236}">
                <a16:creationId xmlns:a16="http://schemas.microsoft.com/office/drawing/2014/main" id="{316AC8DE-78E4-CE0B-8E0B-0821E5E631F4}"/>
              </a:ext>
            </a:extLst>
          </p:cNvPr>
          <p:cNvSpPr>
            <a:spLocks noGrp="1"/>
          </p:cNvSpPr>
          <p:nvPr>
            <p:ph type="title"/>
          </p:nvPr>
        </p:nvSpPr>
        <p:spPr>
          <a:xfrm>
            <a:off x="564316" y="760065"/>
            <a:ext cx="8973121" cy="1103871"/>
          </a:xfrm>
        </p:spPr>
        <p:txBody>
          <a:bodyPr>
            <a:normAutofit/>
          </a:bodyPr>
          <a:lstStyle/>
          <a:p>
            <a:r>
              <a:rPr lang="nl-NL">
                <a:solidFill>
                  <a:srgbClr val="0073A5"/>
                </a:solidFill>
              </a:rPr>
              <a:t>Overlast op omgeving: grondwater</a:t>
            </a:r>
          </a:p>
        </p:txBody>
      </p:sp>
      <p:pic>
        <p:nvPicPr>
          <p:cNvPr id="5" name="Afbeelding 4">
            <a:extLst>
              <a:ext uri="{FF2B5EF4-FFF2-40B4-BE49-F238E27FC236}">
                <a16:creationId xmlns:a16="http://schemas.microsoft.com/office/drawing/2014/main" id="{5F7734D1-9787-DEA9-F3B1-55BDC397768A}"/>
              </a:ext>
            </a:extLst>
          </p:cNvPr>
          <p:cNvPicPr>
            <a:picLocks noChangeAspect="1"/>
          </p:cNvPicPr>
          <p:nvPr/>
        </p:nvPicPr>
        <p:blipFill>
          <a:blip r:embed="rId3"/>
          <a:stretch>
            <a:fillRect/>
          </a:stretch>
        </p:blipFill>
        <p:spPr>
          <a:xfrm>
            <a:off x="41214" y="2016548"/>
            <a:ext cx="5992618" cy="3427433"/>
          </a:xfrm>
          <a:prstGeom prst="rect">
            <a:avLst/>
          </a:prstGeom>
        </p:spPr>
      </p:pic>
      <p:pic>
        <p:nvPicPr>
          <p:cNvPr id="13" name="Afbeelding 12">
            <a:extLst>
              <a:ext uri="{FF2B5EF4-FFF2-40B4-BE49-F238E27FC236}">
                <a16:creationId xmlns:a16="http://schemas.microsoft.com/office/drawing/2014/main" id="{2BE6F498-A4D6-008C-A47E-CF7C0F72089B}"/>
              </a:ext>
            </a:extLst>
          </p:cNvPr>
          <p:cNvPicPr>
            <a:picLocks noChangeAspect="1"/>
          </p:cNvPicPr>
          <p:nvPr/>
        </p:nvPicPr>
        <p:blipFill>
          <a:blip r:embed="rId4"/>
          <a:stretch>
            <a:fillRect/>
          </a:stretch>
        </p:blipFill>
        <p:spPr>
          <a:xfrm>
            <a:off x="5870123" y="2101060"/>
            <a:ext cx="6321877" cy="3308340"/>
          </a:xfrm>
          <a:prstGeom prst="rect">
            <a:avLst/>
          </a:prstGeom>
        </p:spPr>
      </p:pic>
      <p:cxnSp>
        <p:nvCxnSpPr>
          <p:cNvPr id="15" name="Rechte verbindingslijn 14">
            <a:extLst>
              <a:ext uri="{FF2B5EF4-FFF2-40B4-BE49-F238E27FC236}">
                <a16:creationId xmlns:a16="http://schemas.microsoft.com/office/drawing/2014/main" id="{8C13A2EA-5641-FB7B-5253-B37B522FA4A7}"/>
              </a:ext>
            </a:extLst>
          </p:cNvPr>
          <p:cNvCxnSpPr>
            <a:cxnSpLocks/>
          </p:cNvCxnSpPr>
          <p:nvPr/>
        </p:nvCxnSpPr>
        <p:spPr>
          <a:xfrm flipH="1">
            <a:off x="-133350" y="4086225"/>
            <a:ext cx="119824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186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07E27-BCF2-B3AA-97AF-34E2A3F8105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6E5C4E-D091-16B4-327D-042D1761FC6B}"/>
              </a:ext>
            </a:extLst>
          </p:cNvPr>
          <p:cNvSpPr>
            <a:spLocks noGrp="1"/>
          </p:cNvSpPr>
          <p:nvPr>
            <p:ph type="title"/>
          </p:nvPr>
        </p:nvSpPr>
        <p:spPr>
          <a:xfrm>
            <a:off x="564316" y="760065"/>
            <a:ext cx="8973121" cy="1103871"/>
          </a:xfrm>
        </p:spPr>
        <p:txBody>
          <a:bodyPr>
            <a:normAutofit/>
          </a:bodyPr>
          <a:lstStyle/>
          <a:p>
            <a:r>
              <a:rPr lang="nl-NL">
                <a:solidFill>
                  <a:srgbClr val="0073A5"/>
                </a:solidFill>
              </a:rPr>
              <a:t>Waterberging</a:t>
            </a:r>
          </a:p>
        </p:txBody>
      </p:sp>
      <p:sp>
        <p:nvSpPr>
          <p:cNvPr id="5" name="Tijdelijke aanduiding voor inhoud 2">
            <a:extLst>
              <a:ext uri="{FF2B5EF4-FFF2-40B4-BE49-F238E27FC236}">
                <a16:creationId xmlns:a16="http://schemas.microsoft.com/office/drawing/2014/main" id="{8AF4C678-D8E3-7A60-ADCF-703D458B7C10}"/>
              </a:ext>
            </a:extLst>
          </p:cNvPr>
          <p:cNvSpPr>
            <a:spLocks noGrp="1"/>
          </p:cNvSpPr>
          <p:nvPr>
            <p:ph idx="1"/>
          </p:nvPr>
        </p:nvSpPr>
        <p:spPr>
          <a:xfrm>
            <a:off x="9661562" y="2222025"/>
            <a:ext cx="2528521" cy="1316524"/>
          </a:xfrm>
        </p:spPr>
        <p:txBody>
          <a:bodyPr vert="horz" lIns="91440" tIns="45720" rIns="91440" bIns="45720" rtlCol="0" anchor="t">
            <a:normAutofit fontScale="62500" lnSpcReduction="20000"/>
          </a:bodyPr>
          <a:lstStyle/>
          <a:p>
            <a:pPr marL="0" indent="0">
              <a:buNone/>
            </a:pPr>
            <a:endParaRPr lang="nl-NL" sz="2000">
              <a:latin typeface="Source Sans Pro "/>
            </a:endParaRPr>
          </a:p>
          <a:p>
            <a:r>
              <a:rPr lang="nl-NL" sz="2000">
                <a:latin typeface="Source Sans Pro "/>
              </a:rPr>
              <a:t>Opgave: 90.000 m3 extra water berging in een T=100</a:t>
            </a:r>
          </a:p>
          <a:p>
            <a:r>
              <a:rPr lang="nl-NL" sz="2000">
                <a:latin typeface="Source Sans Pro "/>
              </a:rPr>
              <a:t>Geen inundatie bij  bebouwing</a:t>
            </a:r>
          </a:p>
          <a:p>
            <a:r>
              <a:rPr lang="nl-NL" sz="2000">
                <a:latin typeface="Source Sans Pro "/>
              </a:rPr>
              <a:t>Landbouw 1/25 jaar</a:t>
            </a:r>
          </a:p>
          <a:p>
            <a:endParaRPr lang="nl-NL" sz="2000">
              <a:latin typeface="Source Sans Pro "/>
            </a:endParaRPr>
          </a:p>
          <a:p>
            <a:pPr lvl="1"/>
            <a:endParaRPr lang="nl-NL" sz="1600">
              <a:latin typeface="Source Sans Pro "/>
            </a:endParaRPr>
          </a:p>
          <a:p>
            <a:pPr lvl="1"/>
            <a:endParaRPr lang="nl-NL" sz="1600">
              <a:latin typeface="Source Sans Pro "/>
            </a:endParaRPr>
          </a:p>
          <a:p>
            <a:pPr lvl="1"/>
            <a:endParaRPr lang="nl-NL" sz="2000">
              <a:latin typeface="Source Sans Pro "/>
            </a:endParaRPr>
          </a:p>
        </p:txBody>
      </p:sp>
      <p:pic>
        <p:nvPicPr>
          <p:cNvPr id="7" name="Afbeelding 6">
            <a:extLst>
              <a:ext uri="{FF2B5EF4-FFF2-40B4-BE49-F238E27FC236}">
                <a16:creationId xmlns:a16="http://schemas.microsoft.com/office/drawing/2014/main" id="{77127486-B2CB-5060-AB4D-B92046010739}"/>
              </a:ext>
            </a:extLst>
          </p:cNvPr>
          <p:cNvPicPr>
            <a:picLocks noChangeAspect="1"/>
          </p:cNvPicPr>
          <p:nvPr/>
        </p:nvPicPr>
        <p:blipFill>
          <a:blip r:embed="rId3"/>
          <a:stretch>
            <a:fillRect/>
          </a:stretch>
        </p:blipFill>
        <p:spPr>
          <a:xfrm>
            <a:off x="529670" y="2002569"/>
            <a:ext cx="4521206" cy="4233999"/>
          </a:xfrm>
          <a:prstGeom prst="rect">
            <a:avLst/>
          </a:prstGeom>
        </p:spPr>
      </p:pic>
      <p:pic>
        <p:nvPicPr>
          <p:cNvPr id="9" name="Afbeelding 8">
            <a:extLst>
              <a:ext uri="{FF2B5EF4-FFF2-40B4-BE49-F238E27FC236}">
                <a16:creationId xmlns:a16="http://schemas.microsoft.com/office/drawing/2014/main" id="{92DBEBA0-7349-C99B-C7CB-59B348FB8439}"/>
              </a:ext>
            </a:extLst>
          </p:cNvPr>
          <p:cNvPicPr>
            <a:picLocks noChangeAspect="1"/>
          </p:cNvPicPr>
          <p:nvPr/>
        </p:nvPicPr>
        <p:blipFill>
          <a:blip r:embed="rId4"/>
          <a:stretch>
            <a:fillRect/>
          </a:stretch>
        </p:blipFill>
        <p:spPr>
          <a:xfrm>
            <a:off x="5148412" y="2002569"/>
            <a:ext cx="4513150" cy="4209203"/>
          </a:xfrm>
          <a:prstGeom prst="rect">
            <a:avLst/>
          </a:prstGeom>
        </p:spPr>
      </p:pic>
      <p:sp>
        <p:nvSpPr>
          <p:cNvPr id="10" name="Ovaal 9">
            <a:extLst>
              <a:ext uri="{FF2B5EF4-FFF2-40B4-BE49-F238E27FC236}">
                <a16:creationId xmlns:a16="http://schemas.microsoft.com/office/drawing/2014/main" id="{87D20D82-7A72-0ACF-25DD-6E59F615FE83}"/>
              </a:ext>
            </a:extLst>
          </p:cNvPr>
          <p:cNvSpPr/>
          <p:nvPr/>
        </p:nvSpPr>
        <p:spPr>
          <a:xfrm>
            <a:off x="6654800" y="4438650"/>
            <a:ext cx="292100" cy="292100"/>
          </a:xfrm>
          <a:prstGeom prst="ellipse">
            <a:avLst/>
          </a:prstGeom>
          <a:noFill/>
          <a:ln w="15875">
            <a:solidFill>
              <a:srgbClr val="A45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527CF241-E5F4-ACA0-8412-DDA65798593C}"/>
              </a:ext>
            </a:extLst>
          </p:cNvPr>
          <p:cNvSpPr/>
          <p:nvPr/>
        </p:nvSpPr>
        <p:spPr>
          <a:xfrm rot="852994">
            <a:off x="7628106" y="3308095"/>
            <a:ext cx="177470" cy="691030"/>
          </a:xfrm>
          <a:prstGeom prst="ellipse">
            <a:avLst/>
          </a:prstGeom>
          <a:noFill/>
          <a:ln w="15875">
            <a:solidFill>
              <a:srgbClr val="A45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57891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CE90C-E7F4-5290-5FE7-B7754D161C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E49DBD-998A-9344-EB6B-F771808A3AE7}"/>
              </a:ext>
            </a:extLst>
          </p:cNvPr>
          <p:cNvSpPr>
            <a:spLocks noGrp="1"/>
          </p:cNvSpPr>
          <p:nvPr>
            <p:ph type="title"/>
          </p:nvPr>
        </p:nvSpPr>
        <p:spPr>
          <a:xfrm>
            <a:off x="564317" y="760065"/>
            <a:ext cx="6060928" cy="1103871"/>
          </a:xfrm>
        </p:spPr>
        <p:txBody>
          <a:bodyPr>
            <a:normAutofit/>
          </a:bodyPr>
          <a:lstStyle/>
          <a:p>
            <a:r>
              <a:rPr lang="nl-NL">
                <a:solidFill>
                  <a:srgbClr val="0073A5"/>
                </a:solidFill>
              </a:rPr>
              <a:t>Hoe verder</a:t>
            </a:r>
          </a:p>
        </p:txBody>
      </p:sp>
      <p:sp>
        <p:nvSpPr>
          <p:cNvPr id="6" name="Tijdelijke aanduiding voor inhoud 5">
            <a:extLst>
              <a:ext uri="{FF2B5EF4-FFF2-40B4-BE49-F238E27FC236}">
                <a16:creationId xmlns:a16="http://schemas.microsoft.com/office/drawing/2014/main" id="{9A3BCAF4-7CCA-C921-757C-D81E490F8907}"/>
              </a:ext>
            </a:extLst>
          </p:cNvPr>
          <p:cNvSpPr>
            <a:spLocks noGrp="1"/>
          </p:cNvSpPr>
          <p:nvPr>
            <p:ph idx="1"/>
          </p:nvPr>
        </p:nvSpPr>
        <p:spPr>
          <a:xfrm>
            <a:off x="628829" y="1878290"/>
            <a:ext cx="7277100" cy="4274022"/>
          </a:xfrm>
        </p:spPr>
        <p:txBody>
          <a:bodyPr vert="horz" lIns="91440" tIns="45720" rIns="91440" bIns="45720" rtlCol="0" anchor="t">
            <a:normAutofit/>
          </a:bodyPr>
          <a:lstStyle/>
          <a:p>
            <a:r>
              <a:rPr lang="nl-NL" sz="2000" dirty="0">
                <a:latin typeface="Source Sans Pro "/>
              </a:rPr>
              <a:t>Drie locaties buiten plan gebied met te kleine drooglegging</a:t>
            </a:r>
          </a:p>
          <a:p>
            <a:r>
              <a:rPr lang="nl-NL" sz="2000" dirty="0">
                <a:latin typeface="Source Sans Pro "/>
              </a:rPr>
              <a:t>Ontwatering Amen</a:t>
            </a:r>
            <a:endParaRPr lang="nl-NL" sz="2000" i="1" dirty="0">
              <a:latin typeface="Source Sans Pro "/>
            </a:endParaRPr>
          </a:p>
          <a:p>
            <a:endParaRPr lang="nl-NL" dirty="0"/>
          </a:p>
        </p:txBody>
      </p:sp>
    </p:spTree>
    <p:extLst>
      <p:ext uri="{BB962C8B-B14F-4D97-AF65-F5344CB8AC3E}">
        <p14:creationId xmlns:p14="http://schemas.microsoft.com/office/powerpoint/2010/main" val="62094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A2CAD-C092-41F8-3807-54530D39CD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51C5DF-0A71-07CD-8745-C68A504C6B4C}"/>
              </a:ext>
            </a:extLst>
          </p:cNvPr>
          <p:cNvSpPr>
            <a:spLocks noGrp="1"/>
          </p:cNvSpPr>
          <p:nvPr>
            <p:ph type="title"/>
          </p:nvPr>
        </p:nvSpPr>
        <p:spPr>
          <a:xfrm>
            <a:off x="564317" y="760065"/>
            <a:ext cx="6060928" cy="1103871"/>
          </a:xfrm>
        </p:spPr>
        <p:txBody>
          <a:bodyPr>
            <a:normAutofit/>
          </a:bodyPr>
          <a:lstStyle/>
          <a:p>
            <a:r>
              <a:rPr lang="nl-NL">
                <a:solidFill>
                  <a:srgbClr val="0073A5"/>
                </a:solidFill>
              </a:rPr>
              <a:t>Grondverwerving</a:t>
            </a:r>
          </a:p>
        </p:txBody>
      </p:sp>
      <p:sp>
        <p:nvSpPr>
          <p:cNvPr id="6" name="Tijdelijke aanduiding voor inhoud 5">
            <a:extLst>
              <a:ext uri="{FF2B5EF4-FFF2-40B4-BE49-F238E27FC236}">
                <a16:creationId xmlns:a16="http://schemas.microsoft.com/office/drawing/2014/main" id="{C401CA20-7F8E-8096-78F2-075E38A0A22B}"/>
              </a:ext>
            </a:extLst>
          </p:cNvPr>
          <p:cNvSpPr>
            <a:spLocks noGrp="1"/>
          </p:cNvSpPr>
          <p:nvPr>
            <p:ph idx="1"/>
          </p:nvPr>
        </p:nvSpPr>
        <p:spPr>
          <a:xfrm>
            <a:off x="571320" y="1863913"/>
            <a:ext cx="7420873" cy="4288399"/>
          </a:xfrm>
        </p:spPr>
        <p:txBody>
          <a:bodyPr vert="horz" lIns="91440" tIns="45720" rIns="91440" bIns="45720" rtlCol="0" anchor="t">
            <a:normAutofit/>
          </a:bodyPr>
          <a:lstStyle/>
          <a:p>
            <a:r>
              <a:rPr lang="nl-NL" sz="2000">
                <a:latin typeface="Source Sans Pro "/>
              </a:rPr>
              <a:t>Opgave NNN : 				40 ha (oranje)</a:t>
            </a:r>
          </a:p>
          <a:p>
            <a:r>
              <a:rPr lang="nl-NL" sz="2000">
                <a:latin typeface="Source Sans Pro "/>
              </a:rPr>
              <a:t>KRW/waterberging/N2000:		18 ha (blauw)</a:t>
            </a:r>
          </a:p>
          <a:p>
            <a:r>
              <a:rPr lang="nl-NL" sz="2000">
                <a:latin typeface="Source Sans Pro "/>
              </a:rPr>
              <a:t>Hydrologie :				15 ha (roze)</a:t>
            </a:r>
          </a:p>
          <a:p>
            <a:r>
              <a:rPr lang="nl-NL" sz="2000">
                <a:latin typeface="Source Sans Pro "/>
              </a:rPr>
              <a:t>Hydrologie :				20 ha (roze gearceerd)</a:t>
            </a:r>
          </a:p>
          <a:p>
            <a:pPr marL="0" indent="0">
              <a:buNone/>
            </a:pPr>
            <a:endParaRPr lang="nl-NL" sz="2000">
              <a:latin typeface="Source Sans Pro "/>
            </a:endParaRPr>
          </a:p>
          <a:p>
            <a:pPr marL="0" indent="0">
              <a:buNone/>
            </a:pPr>
            <a:r>
              <a:rPr lang="nl-NL" sz="2000" i="1">
                <a:latin typeface="Source Sans Pro "/>
              </a:rPr>
              <a:t>15 ha hydrologie roze is eigendom provincie</a:t>
            </a:r>
          </a:p>
          <a:p>
            <a:endParaRPr lang="nl-NL"/>
          </a:p>
        </p:txBody>
      </p:sp>
      <p:pic>
        <p:nvPicPr>
          <p:cNvPr id="10" name="Afbeelding 9">
            <a:extLst>
              <a:ext uri="{FF2B5EF4-FFF2-40B4-BE49-F238E27FC236}">
                <a16:creationId xmlns:a16="http://schemas.microsoft.com/office/drawing/2014/main" id="{879D8C0C-E60C-9B6A-B88D-15B8335FCAFC}"/>
              </a:ext>
            </a:extLst>
          </p:cNvPr>
          <p:cNvPicPr>
            <a:picLocks noChangeAspect="1"/>
          </p:cNvPicPr>
          <p:nvPr/>
        </p:nvPicPr>
        <p:blipFill>
          <a:blip r:embed="rId3"/>
          <a:stretch>
            <a:fillRect/>
          </a:stretch>
        </p:blipFill>
        <p:spPr>
          <a:xfrm>
            <a:off x="7993040" y="1170926"/>
            <a:ext cx="1764147" cy="1779668"/>
          </a:xfrm>
          <a:prstGeom prst="rect">
            <a:avLst/>
          </a:prstGeom>
        </p:spPr>
      </p:pic>
      <p:pic>
        <p:nvPicPr>
          <p:cNvPr id="5" name="Afbeelding 4">
            <a:extLst>
              <a:ext uri="{FF2B5EF4-FFF2-40B4-BE49-F238E27FC236}">
                <a16:creationId xmlns:a16="http://schemas.microsoft.com/office/drawing/2014/main" id="{4C447326-5A45-574A-9236-F0902118ADBD}"/>
              </a:ext>
            </a:extLst>
          </p:cNvPr>
          <p:cNvPicPr>
            <a:picLocks noChangeAspect="1"/>
          </p:cNvPicPr>
          <p:nvPr/>
        </p:nvPicPr>
        <p:blipFill>
          <a:blip r:embed="rId4"/>
          <a:stretch>
            <a:fillRect/>
          </a:stretch>
        </p:blipFill>
        <p:spPr>
          <a:xfrm>
            <a:off x="7818818" y="1170926"/>
            <a:ext cx="4344990" cy="5068007"/>
          </a:xfrm>
          <a:prstGeom prst="rect">
            <a:avLst/>
          </a:prstGeom>
          <a:ln>
            <a:solidFill>
              <a:schemeClr val="tx1"/>
            </a:solidFill>
          </a:ln>
        </p:spPr>
      </p:pic>
    </p:spTree>
    <p:extLst>
      <p:ext uri="{BB962C8B-B14F-4D97-AF65-F5344CB8AC3E}">
        <p14:creationId xmlns:p14="http://schemas.microsoft.com/office/powerpoint/2010/main" val="65649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4317" y="760065"/>
            <a:ext cx="6060928" cy="1103871"/>
          </a:xfrm>
        </p:spPr>
        <p:txBody>
          <a:bodyPr>
            <a:normAutofit/>
          </a:bodyPr>
          <a:lstStyle/>
          <a:p>
            <a:r>
              <a:rPr lang="nl-NL">
                <a:solidFill>
                  <a:srgbClr val="0073A5"/>
                </a:solidFill>
              </a:rPr>
              <a:t>Doel en proces</a:t>
            </a:r>
          </a:p>
        </p:txBody>
      </p:sp>
      <p:sp>
        <p:nvSpPr>
          <p:cNvPr id="3" name="Tijdelijke aanduiding voor inhoud 2"/>
          <p:cNvSpPr>
            <a:spLocks noGrp="1"/>
          </p:cNvSpPr>
          <p:nvPr>
            <p:ph idx="1"/>
          </p:nvPr>
        </p:nvSpPr>
        <p:spPr>
          <a:xfrm>
            <a:off x="564317" y="2265016"/>
            <a:ext cx="4998283" cy="3501301"/>
          </a:xfrm>
        </p:spPr>
        <p:txBody>
          <a:bodyPr>
            <a:normAutofit/>
          </a:bodyPr>
          <a:lstStyle/>
          <a:p>
            <a:endParaRPr lang="nl-NL" sz="2000">
              <a:latin typeface="Source Sans Pro "/>
            </a:endParaRPr>
          </a:p>
          <a:p>
            <a:r>
              <a:rPr lang="nl-NL" sz="2000">
                <a:latin typeface="Source Sans Pro "/>
              </a:rPr>
              <a:t>Verrassingsvrij werken</a:t>
            </a:r>
          </a:p>
          <a:p>
            <a:r>
              <a:rPr lang="nl-NL" sz="2000">
                <a:latin typeface="Source Sans Pro "/>
              </a:rPr>
              <a:t>Grondeigenaren binnen plangebied informeren over het plan en het vervolg</a:t>
            </a:r>
          </a:p>
          <a:p>
            <a:r>
              <a:rPr lang="nl-NL" sz="2000">
                <a:latin typeface="Source Sans Pro "/>
              </a:rPr>
              <a:t>Aansluitend algemene informatiebijeenkomst</a:t>
            </a:r>
          </a:p>
          <a:p>
            <a:r>
              <a:rPr lang="nl-NL" sz="2000">
                <a:latin typeface="Source Sans Pro "/>
              </a:rPr>
              <a:t>Prolander in opdracht van provincie in gesprek met grondeigenaren</a:t>
            </a:r>
          </a:p>
        </p:txBody>
      </p:sp>
      <p:pic>
        <p:nvPicPr>
          <p:cNvPr id="7" name="Afbeelding 6">
            <a:extLst>
              <a:ext uri="{FF2B5EF4-FFF2-40B4-BE49-F238E27FC236}">
                <a16:creationId xmlns:a16="http://schemas.microsoft.com/office/drawing/2014/main" id="{176C6898-A8E4-E3D7-14F3-A0B8A0576E58}"/>
              </a:ext>
            </a:extLst>
          </p:cNvPr>
          <p:cNvPicPr>
            <a:picLocks noChangeAspect="1"/>
          </p:cNvPicPr>
          <p:nvPr/>
        </p:nvPicPr>
        <p:blipFill>
          <a:blip r:embed="rId3"/>
          <a:stretch>
            <a:fillRect/>
          </a:stretch>
        </p:blipFill>
        <p:spPr>
          <a:xfrm>
            <a:off x="7483666" y="1312000"/>
            <a:ext cx="6651434" cy="5049210"/>
          </a:xfrm>
          <a:prstGeom prst="rect">
            <a:avLst/>
          </a:prstGeom>
        </p:spPr>
      </p:pic>
    </p:spTree>
    <p:extLst>
      <p:ext uri="{BB962C8B-B14F-4D97-AF65-F5344CB8AC3E}">
        <p14:creationId xmlns:p14="http://schemas.microsoft.com/office/powerpoint/2010/main" val="367486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07D66-4FD1-67A6-3D8E-8C51CBA6F1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AEE570-65AF-C3CF-30E6-B54C5B7599C7}"/>
              </a:ext>
            </a:extLst>
          </p:cNvPr>
          <p:cNvSpPr>
            <a:spLocks noGrp="1"/>
          </p:cNvSpPr>
          <p:nvPr>
            <p:ph type="title"/>
          </p:nvPr>
        </p:nvSpPr>
        <p:spPr>
          <a:xfrm>
            <a:off x="564317" y="760065"/>
            <a:ext cx="6060928" cy="1103871"/>
          </a:xfrm>
        </p:spPr>
        <p:txBody>
          <a:bodyPr>
            <a:normAutofit/>
          </a:bodyPr>
          <a:lstStyle/>
          <a:p>
            <a:r>
              <a:rPr lang="nl-NL">
                <a:solidFill>
                  <a:srgbClr val="0073A5"/>
                </a:solidFill>
              </a:rPr>
              <a:t>Grondverwerving</a:t>
            </a:r>
          </a:p>
        </p:txBody>
      </p:sp>
      <p:sp>
        <p:nvSpPr>
          <p:cNvPr id="6" name="Tijdelijke aanduiding voor inhoud 5">
            <a:extLst>
              <a:ext uri="{FF2B5EF4-FFF2-40B4-BE49-F238E27FC236}">
                <a16:creationId xmlns:a16="http://schemas.microsoft.com/office/drawing/2014/main" id="{54703CF1-54BE-2337-FF19-DE22922789C0}"/>
              </a:ext>
            </a:extLst>
          </p:cNvPr>
          <p:cNvSpPr>
            <a:spLocks noGrp="1"/>
          </p:cNvSpPr>
          <p:nvPr>
            <p:ph idx="1"/>
          </p:nvPr>
        </p:nvSpPr>
        <p:spPr>
          <a:xfrm>
            <a:off x="628829" y="1878290"/>
            <a:ext cx="7277100" cy="4274022"/>
          </a:xfrm>
        </p:spPr>
        <p:txBody>
          <a:bodyPr vert="horz" lIns="91440" tIns="45720" rIns="91440" bIns="45720" rtlCol="0" anchor="t">
            <a:normAutofit/>
          </a:bodyPr>
          <a:lstStyle/>
          <a:p>
            <a:r>
              <a:rPr lang="nl-NL" sz="2000" dirty="0">
                <a:latin typeface="Source Sans Pro "/>
              </a:rPr>
              <a:t>Provincie heeft Prolander opdracht gegeven een kavelruil uit te werken</a:t>
            </a:r>
          </a:p>
          <a:p>
            <a:r>
              <a:rPr lang="nl-NL" sz="2000" dirty="0">
                <a:latin typeface="Source Sans Pro "/>
              </a:rPr>
              <a:t>Deze week uitnodiging voor gesprek</a:t>
            </a:r>
          </a:p>
          <a:p>
            <a:r>
              <a:rPr lang="nl-NL" sz="2000" dirty="0">
                <a:latin typeface="Source Sans Pro "/>
              </a:rPr>
              <a:t>4, 5 en 6 februari wenszitting</a:t>
            </a:r>
          </a:p>
          <a:p>
            <a:endParaRPr lang="nl-NL" dirty="0"/>
          </a:p>
        </p:txBody>
      </p:sp>
    </p:spTree>
    <p:extLst>
      <p:ext uri="{BB962C8B-B14F-4D97-AF65-F5344CB8AC3E}">
        <p14:creationId xmlns:p14="http://schemas.microsoft.com/office/powerpoint/2010/main" val="4164059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F25ED-92C9-780F-729A-29E462B612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8A0669-333E-28A1-2074-D70AF46A2AA1}"/>
              </a:ext>
            </a:extLst>
          </p:cNvPr>
          <p:cNvSpPr>
            <a:spLocks noGrp="1"/>
          </p:cNvSpPr>
          <p:nvPr>
            <p:ph type="title"/>
          </p:nvPr>
        </p:nvSpPr>
        <p:spPr>
          <a:xfrm>
            <a:off x="564317" y="760065"/>
            <a:ext cx="6060928" cy="1103871"/>
          </a:xfrm>
        </p:spPr>
        <p:txBody>
          <a:bodyPr>
            <a:normAutofit/>
          </a:bodyPr>
          <a:lstStyle/>
          <a:p>
            <a:r>
              <a:rPr lang="nl-NL">
                <a:solidFill>
                  <a:srgbClr val="0073A5"/>
                </a:solidFill>
              </a:rPr>
              <a:t>Planning</a:t>
            </a:r>
          </a:p>
        </p:txBody>
      </p:sp>
      <p:sp>
        <p:nvSpPr>
          <p:cNvPr id="6" name="Tijdelijke aanduiding voor inhoud 5">
            <a:extLst>
              <a:ext uri="{FF2B5EF4-FFF2-40B4-BE49-F238E27FC236}">
                <a16:creationId xmlns:a16="http://schemas.microsoft.com/office/drawing/2014/main" id="{5D41BDC5-5E3E-2532-449E-16831747F767}"/>
              </a:ext>
            </a:extLst>
          </p:cNvPr>
          <p:cNvSpPr>
            <a:spLocks noGrp="1"/>
          </p:cNvSpPr>
          <p:nvPr>
            <p:ph idx="1"/>
          </p:nvPr>
        </p:nvSpPr>
        <p:spPr>
          <a:xfrm>
            <a:off x="838200" y="1902941"/>
            <a:ext cx="6775580" cy="4274022"/>
          </a:xfrm>
        </p:spPr>
        <p:txBody>
          <a:bodyPr vert="horz" lIns="91440" tIns="45720" rIns="91440" bIns="45720" rtlCol="0" anchor="t">
            <a:normAutofit fontScale="92500" lnSpcReduction="20000"/>
          </a:bodyPr>
          <a:lstStyle/>
          <a:p>
            <a:pPr marL="0" indent="0">
              <a:buNone/>
            </a:pPr>
            <a:r>
              <a:rPr lang="nl-NL" sz="2200" b="1">
                <a:latin typeface="Source Sans Pro "/>
              </a:rPr>
              <a:t>Spoor</a:t>
            </a:r>
            <a:r>
              <a:rPr lang="nl-NL" sz="2200">
                <a:latin typeface="Source Sans Pro "/>
              </a:rPr>
              <a:t> </a:t>
            </a:r>
            <a:r>
              <a:rPr lang="nl-NL" sz="2200" b="1">
                <a:latin typeface="Source Sans Pro "/>
              </a:rPr>
              <a:t>inrichting</a:t>
            </a:r>
          </a:p>
          <a:p>
            <a:r>
              <a:rPr lang="nl-NL" sz="2200">
                <a:latin typeface="Source Sans Pro "/>
              </a:rPr>
              <a:t>Uitvoeren onderzoeken – Q1 – Q3 2026</a:t>
            </a:r>
          </a:p>
          <a:p>
            <a:r>
              <a:rPr lang="nl-NL" sz="2200">
                <a:latin typeface="Source Sans Pro "/>
              </a:rPr>
              <a:t>Uitwerken VO naar DO – Q2  – Q4 2026</a:t>
            </a:r>
          </a:p>
          <a:p>
            <a:r>
              <a:rPr lang="nl-NL" sz="2200">
                <a:latin typeface="Source Sans Pro "/>
              </a:rPr>
              <a:t>Opstellen bestek – Q1 2027</a:t>
            </a:r>
          </a:p>
          <a:p>
            <a:r>
              <a:rPr lang="nl-NL" sz="2200">
                <a:latin typeface="Source Sans Pro "/>
              </a:rPr>
              <a:t>Aanbesteding &amp; gunning – Q3 2027</a:t>
            </a:r>
          </a:p>
          <a:p>
            <a:r>
              <a:rPr lang="nl-NL" sz="2200">
                <a:latin typeface="Source Sans Pro "/>
              </a:rPr>
              <a:t>Start uitvoering Q4 2027</a:t>
            </a:r>
          </a:p>
          <a:p>
            <a:pPr marL="0" indent="0">
              <a:buNone/>
            </a:pPr>
            <a:endParaRPr lang="nl-NL" sz="2200">
              <a:latin typeface="Source Sans Pro "/>
            </a:endParaRPr>
          </a:p>
          <a:p>
            <a:pPr marL="0" indent="0">
              <a:buNone/>
            </a:pPr>
            <a:r>
              <a:rPr lang="nl-NL" sz="2200" b="1">
                <a:latin typeface="Source Sans Pro "/>
              </a:rPr>
              <a:t>Spoor grondverwerving</a:t>
            </a:r>
          </a:p>
          <a:p>
            <a:r>
              <a:rPr lang="nl-NL" sz="2200">
                <a:latin typeface="Source Sans Pro "/>
              </a:rPr>
              <a:t>Uitwerken ruilvoorstellen – Q3 2025</a:t>
            </a:r>
          </a:p>
          <a:p>
            <a:r>
              <a:rPr lang="nl-NL" sz="2200">
                <a:latin typeface="Source Sans Pro "/>
              </a:rPr>
              <a:t>Akkoord op voorstel en inzet gronden provincie – Q4 2025</a:t>
            </a:r>
          </a:p>
          <a:p>
            <a:r>
              <a:rPr lang="nl-NL" sz="2200">
                <a:latin typeface="Source Sans Pro "/>
              </a:rPr>
              <a:t>Keukentafelgesprekken Q1 – Q4 2026</a:t>
            </a:r>
          </a:p>
          <a:p>
            <a:r>
              <a:rPr lang="nl-NL" sz="2200">
                <a:latin typeface="Source Sans Pro "/>
              </a:rPr>
              <a:t>Aktepassering Q1 2027</a:t>
            </a:r>
          </a:p>
          <a:p>
            <a:pPr marL="0" indent="0">
              <a:buNone/>
            </a:pPr>
            <a:endParaRPr lang="nl-NL"/>
          </a:p>
        </p:txBody>
      </p:sp>
      <p:sp>
        <p:nvSpPr>
          <p:cNvPr id="3" name="Tijdelijke aanduiding voor inhoud 5">
            <a:extLst>
              <a:ext uri="{FF2B5EF4-FFF2-40B4-BE49-F238E27FC236}">
                <a16:creationId xmlns:a16="http://schemas.microsoft.com/office/drawing/2014/main" id="{910CE44F-6DA8-1BDE-02C6-067654A0D3F0}"/>
              </a:ext>
            </a:extLst>
          </p:cNvPr>
          <p:cNvSpPr txBox="1">
            <a:spLocks/>
          </p:cNvSpPr>
          <p:nvPr/>
        </p:nvSpPr>
        <p:spPr>
          <a:xfrm>
            <a:off x="6831564" y="1863936"/>
            <a:ext cx="5690118" cy="20549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b="1">
                <a:latin typeface="Source Sans Pro "/>
              </a:rPr>
              <a:t>Spoor</a:t>
            </a:r>
            <a:r>
              <a:rPr lang="nl-NL" sz="2000">
                <a:latin typeface="Source Sans Pro "/>
              </a:rPr>
              <a:t> </a:t>
            </a:r>
            <a:r>
              <a:rPr lang="nl-NL" sz="2000" b="1">
                <a:latin typeface="Source Sans Pro "/>
              </a:rPr>
              <a:t>Ruimtelijke Ordening</a:t>
            </a:r>
          </a:p>
          <a:p>
            <a:r>
              <a:rPr lang="nl-NL" sz="2000">
                <a:latin typeface="Source Sans Pro "/>
              </a:rPr>
              <a:t>Opstellen concept projectbesluit – Q4 2026</a:t>
            </a:r>
          </a:p>
          <a:p>
            <a:r>
              <a:rPr lang="nl-NL" sz="2000">
                <a:latin typeface="Source Sans Pro "/>
              </a:rPr>
              <a:t>Opstellen vergunningaanvragen  - Q4 2026</a:t>
            </a:r>
          </a:p>
          <a:p>
            <a:r>
              <a:rPr lang="nl-NL" sz="2000">
                <a:latin typeface="Source Sans Pro "/>
              </a:rPr>
              <a:t>Procedure vaststelling PB  - Q1 – Q2 2027</a:t>
            </a:r>
          </a:p>
          <a:p>
            <a:pPr marL="0" indent="0">
              <a:buFont typeface="Arial" panose="020B0604020202020204" pitchFamily="34" charset="0"/>
              <a:buNone/>
            </a:pPr>
            <a:endParaRPr lang="nl-NL"/>
          </a:p>
        </p:txBody>
      </p:sp>
      <p:sp>
        <p:nvSpPr>
          <p:cNvPr id="5" name="Tijdelijke aanduiding voor inhoud 5">
            <a:extLst>
              <a:ext uri="{FF2B5EF4-FFF2-40B4-BE49-F238E27FC236}">
                <a16:creationId xmlns:a16="http://schemas.microsoft.com/office/drawing/2014/main" id="{C5CBCCDD-85B0-2350-58C4-06517132D256}"/>
              </a:ext>
            </a:extLst>
          </p:cNvPr>
          <p:cNvSpPr txBox="1">
            <a:spLocks/>
          </p:cNvSpPr>
          <p:nvPr/>
        </p:nvSpPr>
        <p:spPr>
          <a:xfrm>
            <a:off x="7851711" y="4404049"/>
            <a:ext cx="4240763" cy="970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b="1" i="1">
                <a:latin typeface="Source Sans Pro "/>
              </a:rPr>
              <a:t>En dan mag er niets onverwachts gebeuren</a:t>
            </a:r>
            <a:endParaRPr lang="nl-NL" sz="2000" i="1">
              <a:latin typeface="Source Sans Pro "/>
            </a:endParaRPr>
          </a:p>
          <a:p>
            <a:pPr marL="0" indent="0">
              <a:buFont typeface="Arial" panose="020B0604020202020204" pitchFamily="34" charset="0"/>
              <a:buNone/>
            </a:pPr>
            <a:endParaRPr lang="nl-NL"/>
          </a:p>
        </p:txBody>
      </p:sp>
    </p:spTree>
    <p:extLst>
      <p:ext uri="{BB962C8B-B14F-4D97-AF65-F5344CB8AC3E}">
        <p14:creationId xmlns:p14="http://schemas.microsoft.com/office/powerpoint/2010/main" val="3544326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AD38B-600B-882C-14D2-F07AED622C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2781F2-BB36-4E75-C413-7A6F8F5B7ED6}"/>
              </a:ext>
            </a:extLst>
          </p:cNvPr>
          <p:cNvSpPr>
            <a:spLocks noGrp="1"/>
          </p:cNvSpPr>
          <p:nvPr>
            <p:ph type="title"/>
          </p:nvPr>
        </p:nvSpPr>
        <p:spPr>
          <a:xfrm>
            <a:off x="564317" y="760065"/>
            <a:ext cx="8361305" cy="1103871"/>
          </a:xfrm>
        </p:spPr>
        <p:txBody>
          <a:bodyPr>
            <a:normAutofit/>
          </a:bodyPr>
          <a:lstStyle/>
          <a:p>
            <a:r>
              <a:rPr lang="nl-NL">
                <a:solidFill>
                  <a:srgbClr val="0073A5"/>
                </a:solidFill>
                <a:ea typeface="Source Sans Pro Bold"/>
              </a:rPr>
              <a:t>Vragen en kaarten bij de tafels</a:t>
            </a:r>
            <a:endParaRPr lang="nl-NL">
              <a:solidFill>
                <a:srgbClr val="0073A5"/>
              </a:solidFill>
            </a:endParaRPr>
          </a:p>
        </p:txBody>
      </p:sp>
      <p:sp>
        <p:nvSpPr>
          <p:cNvPr id="6" name="Tijdelijke aanduiding voor inhoud 5">
            <a:extLst>
              <a:ext uri="{FF2B5EF4-FFF2-40B4-BE49-F238E27FC236}">
                <a16:creationId xmlns:a16="http://schemas.microsoft.com/office/drawing/2014/main" id="{2C28F1B0-6439-CFD6-50A4-D1E85E83E78F}"/>
              </a:ext>
            </a:extLst>
          </p:cNvPr>
          <p:cNvSpPr>
            <a:spLocks noGrp="1"/>
          </p:cNvSpPr>
          <p:nvPr>
            <p:ph idx="1"/>
          </p:nvPr>
        </p:nvSpPr>
        <p:spPr>
          <a:xfrm>
            <a:off x="838200" y="1902941"/>
            <a:ext cx="6775580" cy="4274022"/>
          </a:xfrm>
        </p:spPr>
        <p:txBody>
          <a:bodyPr vert="horz" lIns="91440" tIns="45720" rIns="91440" bIns="45720" rtlCol="0" anchor="t">
            <a:normAutofit/>
          </a:bodyPr>
          <a:lstStyle/>
          <a:p>
            <a:pPr marL="0" indent="0">
              <a:buNone/>
            </a:pPr>
            <a:r>
              <a:rPr lang="nl-NL" sz="2200" b="1">
                <a:latin typeface="Source Sans Pro "/>
              </a:rPr>
              <a:t>Kaarten</a:t>
            </a:r>
            <a:endParaRPr lang="en-US"/>
          </a:p>
          <a:p>
            <a:pPr marL="342900" indent="-342900">
              <a:buFont typeface="Calibri" panose="020B0604020202020204" pitchFamily="34" charset="0"/>
              <a:buChar char="-"/>
            </a:pPr>
            <a:r>
              <a:rPr lang="nl-NL" sz="2200" b="1">
                <a:latin typeface="Source Sans Pro "/>
              </a:rPr>
              <a:t>Voorlopig ontwerp</a:t>
            </a:r>
          </a:p>
          <a:p>
            <a:pPr marL="342900" indent="-342900">
              <a:buFont typeface="Calibri" panose="020B0604020202020204" pitchFamily="34" charset="0"/>
              <a:buChar char="-"/>
            </a:pPr>
            <a:r>
              <a:rPr lang="nl-NL" sz="2200" b="1">
                <a:latin typeface="Source Sans Pro "/>
              </a:rPr>
              <a:t>Hydrologie</a:t>
            </a:r>
          </a:p>
          <a:p>
            <a:pPr marL="342900" indent="-342900">
              <a:buFont typeface="Calibri" panose="020B0604020202020204" pitchFamily="34" charset="0"/>
              <a:buChar char="-"/>
            </a:pPr>
            <a:r>
              <a:rPr lang="nl-NL" sz="2200" b="1">
                <a:latin typeface="Source Sans Pro "/>
              </a:rPr>
              <a:t>Recreatie</a:t>
            </a:r>
          </a:p>
          <a:p>
            <a:pPr marL="342900" indent="-342900">
              <a:buFont typeface="Calibri" panose="020B0604020202020204" pitchFamily="34" charset="0"/>
              <a:buChar char="-"/>
            </a:pPr>
            <a:r>
              <a:rPr lang="nl-NL" sz="2200" b="1">
                <a:latin typeface="Source Sans Pro "/>
              </a:rPr>
              <a:t>Landschap en natuur</a:t>
            </a:r>
          </a:p>
          <a:p>
            <a:pPr marL="0" indent="0">
              <a:buNone/>
            </a:pPr>
            <a:endParaRPr lang="nl-NL">
              <a:ea typeface="Source Sans Pro Bold"/>
            </a:endParaRPr>
          </a:p>
        </p:txBody>
      </p:sp>
    </p:spTree>
    <p:extLst>
      <p:ext uri="{BB962C8B-B14F-4D97-AF65-F5344CB8AC3E}">
        <p14:creationId xmlns:p14="http://schemas.microsoft.com/office/powerpoint/2010/main" val="1981364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2BE6D-C44C-6EE4-D6F9-0D9B280523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7673EE-B312-F059-56E3-E7431504E939}"/>
              </a:ext>
            </a:extLst>
          </p:cNvPr>
          <p:cNvSpPr>
            <a:spLocks noGrp="1"/>
          </p:cNvSpPr>
          <p:nvPr>
            <p:ph type="title"/>
          </p:nvPr>
        </p:nvSpPr>
        <p:spPr>
          <a:xfrm>
            <a:off x="564316" y="760065"/>
            <a:ext cx="6814257" cy="1103871"/>
          </a:xfrm>
        </p:spPr>
        <p:txBody>
          <a:bodyPr>
            <a:normAutofit fontScale="90000"/>
          </a:bodyPr>
          <a:lstStyle/>
          <a:p>
            <a:r>
              <a:rPr lang="nl-NL">
                <a:solidFill>
                  <a:srgbClr val="0073A5"/>
                </a:solidFill>
              </a:rPr>
              <a:t>Toelichting op VO - Opgaven</a:t>
            </a:r>
          </a:p>
        </p:txBody>
      </p:sp>
      <p:sp>
        <p:nvSpPr>
          <p:cNvPr id="3" name="Tijdelijke aanduiding voor inhoud 2">
            <a:extLst>
              <a:ext uri="{FF2B5EF4-FFF2-40B4-BE49-F238E27FC236}">
                <a16:creationId xmlns:a16="http://schemas.microsoft.com/office/drawing/2014/main" id="{A943B05A-6261-09D8-3528-A5CDEDEC3A63}"/>
              </a:ext>
            </a:extLst>
          </p:cNvPr>
          <p:cNvSpPr>
            <a:spLocks noGrp="1"/>
          </p:cNvSpPr>
          <p:nvPr>
            <p:ph idx="1"/>
          </p:nvPr>
        </p:nvSpPr>
        <p:spPr>
          <a:xfrm>
            <a:off x="564317" y="2265016"/>
            <a:ext cx="8672989" cy="3501301"/>
          </a:xfrm>
        </p:spPr>
        <p:txBody>
          <a:bodyPr>
            <a:normAutofit/>
          </a:bodyPr>
          <a:lstStyle/>
          <a:p>
            <a:r>
              <a:rPr lang="nl-NL" sz="2000">
                <a:latin typeface="Source Sans Pro "/>
              </a:rPr>
              <a:t>Natuur Netwerk Nederland:		138 ha nieuwe natuur</a:t>
            </a:r>
          </a:p>
          <a:p>
            <a:r>
              <a:rPr lang="nl-NL" sz="2000">
                <a:latin typeface="Source Sans Pro "/>
              </a:rPr>
              <a:t>KRW:					2,5 km beekherstel</a:t>
            </a:r>
          </a:p>
          <a:p>
            <a:r>
              <a:rPr lang="nl-NL" sz="2000">
                <a:latin typeface="Source Sans Pro "/>
              </a:rPr>
              <a:t>Waterberging:				90.000 m</a:t>
            </a:r>
            <a:r>
              <a:rPr lang="nl-NL" sz="2000" baseline="30000">
                <a:latin typeface="Source Sans Pro "/>
              </a:rPr>
              <a:t>3</a:t>
            </a:r>
          </a:p>
          <a:p>
            <a:r>
              <a:rPr lang="nl-NL" sz="2000">
                <a:latin typeface="Source Sans Pro "/>
              </a:rPr>
              <a:t>Bosontwikkeling: 			spontane bosontwikkeling</a:t>
            </a:r>
          </a:p>
          <a:p>
            <a:r>
              <a:rPr lang="nl-NL" sz="2000">
                <a:latin typeface="Source Sans Pro "/>
              </a:rPr>
              <a:t>Natura 2000:				verminderen verdroging, 							wegnemen barrières</a:t>
            </a:r>
          </a:p>
          <a:p>
            <a:endParaRPr lang="nl-NL" sz="2000">
              <a:latin typeface="Source Sans Pro "/>
            </a:endParaRPr>
          </a:p>
          <a:p>
            <a:pPr marL="0" indent="0">
              <a:buNone/>
            </a:pPr>
            <a:r>
              <a:rPr lang="nl-NL" sz="2000">
                <a:latin typeface="Source Sans Pro "/>
              </a:rPr>
              <a:t>Deadline realisatie gereed </a:t>
            </a:r>
            <a:r>
              <a:rPr lang="nl-NL" sz="2000" err="1">
                <a:latin typeface="Source Sans Pro "/>
              </a:rPr>
              <a:t>ivm</a:t>
            </a:r>
            <a:r>
              <a:rPr lang="nl-NL" sz="2000">
                <a:latin typeface="Source Sans Pro "/>
              </a:rPr>
              <a:t> subsidies is 31-12-2028</a:t>
            </a:r>
          </a:p>
        </p:txBody>
      </p:sp>
      <p:pic>
        <p:nvPicPr>
          <p:cNvPr id="5" name="Afbeelding 4">
            <a:extLst>
              <a:ext uri="{FF2B5EF4-FFF2-40B4-BE49-F238E27FC236}">
                <a16:creationId xmlns:a16="http://schemas.microsoft.com/office/drawing/2014/main" id="{966EA98C-25FD-7EAE-37FD-82072CDFCF08}"/>
              </a:ext>
            </a:extLst>
          </p:cNvPr>
          <p:cNvPicPr>
            <a:picLocks noChangeAspect="1"/>
          </p:cNvPicPr>
          <p:nvPr/>
        </p:nvPicPr>
        <p:blipFill>
          <a:blip r:embed="rId3"/>
          <a:stretch>
            <a:fillRect/>
          </a:stretch>
        </p:blipFill>
        <p:spPr>
          <a:xfrm>
            <a:off x="8588829" y="1340173"/>
            <a:ext cx="3603171" cy="4903867"/>
          </a:xfrm>
          <a:prstGeom prst="rect">
            <a:avLst/>
          </a:prstGeom>
        </p:spPr>
      </p:pic>
    </p:spTree>
    <p:extLst>
      <p:ext uri="{BB962C8B-B14F-4D97-AF65-F5344CB8AC3E}">
        <p14:creationId xmlns:p14="http://schemas.microsoft.com/office/powerpoint/2010/main" val="1302061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A6494-EC87-45FF-A343-35B2A3EC0F0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9B3948-49F6-903F-0960-1B2FB6F925D7}"/>
              </a:ext>
            </a:extLst>
          </p:cNvPr>
          <p:cNvSpPr>
            <a:spLocks noGrp="1"/>
          </p:cNvSpPr>
          <p:nvPr>
            <p:ph type="title"/>
          </p:nvPr>
        </p:nvSpPr>
        <p:spPr>
          <a:xfrm>
            <a:off x="564317" y="760065"/>
            <a:ext cx="6060928" cy="1103871"/>
          </a:xfrm>
        </p:spPr>
        <p:txBody>
          <a:bodyPr>
            <a:normAutofit/>
          </a:bodyPr>
          <a:lstStyle/>
          <a:p>
            <a:r>
              <a:rPr lang="nl-NL">
                <a:solidFill>
                  <a:srgbClr val="0073A5"/>
                </a:solidFill>
              </a:rPr>
              <a:t>Randvoorwaarden</a:t>
            </a:r>
          </a:p>
        </p:txBody>
      </p:sp>
      <p:sp>
        <p:nvSpPr>
          <p:cNvPr id="3" name="Tijdelijke aanduiding voor inhoud 2">
            <a:extLst>
              <a:ext uri="{FF2B5EF4-FFF2-40B4-BE49-F238E27FC236}">
                <a16:creationId xmlns:a16="http://schemas.microsoft.com/office/drawing/2014/main" id="{F264335E-F9D7-0542-6371-49E45CDD1650}"/>
              </a:ext>
            </a:extLst>
          </p:cNvPr>
          <p:cNvSpPr>
            <a:spLocks noGrp="1"/>
          </p:cNvSpPr>
          <p:nvPr>
            <p:ph idx="1"/>
          </p:nvPr>
        </p:nvSpPr>
        <p:spPr>
          <a:xfrm>
            <a:off x="564317" y="2293910"/>
            <a:ext cx="7040132" cy="4788534"/>
          </a:xfrm>
        </p:spPr>
        <p:txBody>
          <a:bodyPr>
            <a:normAutofit/>
          </a:bodyPr>
          <a:lstStyle/>
          <a:p>
            <a:r>
              <a:rPr lang="nl-NL" sz="2000">
                <a:latin typeface="Source Sans Pro "/>
              </a:rPr>
              <a:t>Geen overlast op de omgeving</a:t>
            </a:r>
          </a:p>
          <a:p>
            <a:r>
              <a:rPr lang="nl-NL" sz="2000">
                <a:latin typeface="Source Sans Pro "/>
              </a:rPr>
              <a:t>Behoud recreatieve mogelijkheden</a:t>
            </a:r>
          </a:p>
          <a:p>
            <a:r>
              <a:rPr lang="nl-NL" sz="2000">
                <a:latin typeface="Source Sans Pro "/>
              </a:rPr>
              <a:t>Behoud archeologie, aardkunde en cultuurhistorie</a:t>
            </a:r>
          </a:p>
          <a:p>
            <a:r>
              <a:rPr lang="nl-NL" sz="2000">
                <a:latin typeface="Source Sans Pro "/>
              </a:rPr>
              <a:t>waarden</a:t>
            </a:r>
          </a:p>
          <a:p>
            <a:endParaRPr lang="nl-NL" sz="2000">
              <a:latin typeface="Source Sans Pro "/>
            </a:endParaRPr>
          </a:p>
          <a:p>
            <a:pPr marL="0" indent="0">
              <a:buNone/>
            </a:pPr>
            <a:r>
              <a:rPr lang="nl-NL" sz="2000">
                <a:latin typeface="Source Sans Pro "/>
              </a:rPr>
              <a:t>In BAC-DA 2022 ingestemd met Plan van Aanpak</a:t>
            </a:r>
          </a:p>
          <a:p>
            <a:pPr marL="0" indent="0">
              <a:buNone/>
            </a:pPr>
            <a:endParaRPr lang="nl-NL" sz="2000">
              <a:latin typeface="Source Sans Pro "/>
            </a:endParaRPr>
          </a:p>
          <a:p>
            <a:pPr marL="0" indent="0">
              <a:buNone/>
            </a:pPr>
            <a:r>
              <a:rPr lang="nl-NL" sz="2000" b="1" i="1">
                <a:latin typeface="Source Sans Pro "/>
              </a:rPr>
              <a:t>Onze opdracht: </a:t>
            </a:r>
            <a:r>
              <a:rPr lang="nl-NL" sz="2000" i="1">
                <a:latin typeface="Source Sans Pro "/>
              </a:rPr>
              <a:t>Kom met een voorlopig ontwerp waar alle opgaven integraal zijn uitgewerkt rekening houdend met de randvoorwaarden</a:t>
            </a:r>
          </a:p>
        </p:txBody>
      </p:sp>
      <p:pic>
        <p:nvPicPr>
          <p:cNvPr id="4" name="Afbeelding 3">
            <a:extLst>
              <a:ext uri="{FF2B5EF4-FFF2-40B4-BE49-F238E27FC236}">
                <a16:creationId xmlns:a16="http://schemas.microsoft.com/office/drawing/2014/main" id="{137CA59D-381A-30B4-C5B6-F1F237FC1C25}"/>
              </a:ext>
            </a:extLst>
          </p:cNvPr>
          <p:cNvPicPr>
            <a:picLocks noChangeAspect="1"/>
          </p:cNvPicPr>
          <p:nvPr/>
        </p:nvPicPr>
        <p:blipFill>
          <a:blip r:embed="rId3"/>
          <a:stretch>
            <a:fillRect/>
          </a:stretch>
        </p:blipFill>
        <p:spPr>
          <a:xfrm>
            <a:off x="9840191" y="1312000"/>
            <a:ext cx="2351809" cy="2782422"/>
          </a:xfrm>
          <a:prstGeom prst="rect">
            <a:avLst/>
          </a:prstGeom>
        </p:spPr>
      </p:pic>
      <p:pic>
        <p:nvPicPr>
          <p:cNvPr id="5" name="Afbeelding 4">
            <a:extLst>
              <a:ext uri="{FF2B5EF4-FFF2-40B4-BE49-F238E27FC236}">
                <a16:creationId xmlns:a16="http://schemas.microsoft.com/office/drawing/2014/main" id="{1DD8F3B6-ED47-AAAA-BEA5-E06383A8D42B}"/>
              </a:ext>
            </a:extLst>
          </p:cNvPr>
          <p:cNvPicPr>
            <a:picLocks noChangeAspect="1"/>
          </p:cNvPicPr>
          <p:nvPr/>
        </p:nvPicPr>
        <p:blipFill>
          <a:blip r:embed="rId4"/>
          <a:stretch>
            <a:fillRect/>
          </a:stretch>
        </p:blipFill>
        <p:spPr>
          <a:xfrm>
            <a:off x="9840191" y="3895583"/>
            <a:ext cx="2351809" cy="2380528"/>
          </a:xfrm>
          <a:prstGeom prst="rect">
            <a:avLst/>
          </a:prstGeom>
        </p:spPr>
      </p:pic>
      <p:sp>
        <p:nvSpPr>
          <p:cNvPr id="6" name="Rechthoek 5">
            <a:extLst>
              <a:ext uri="{FF2B5EF4-FFF2-40B4-BE49-F238E27FC236}">
                <a16:creationId xmlns:a16="http://schemas.microsoft.com/office/drawing/2014/main" id="{01ED8581-03FE-A524-84C8-92F2D1E44FFD}"/>
              </a:ext>
            </a:extLst>
          </p:cNvPr>
          <p:cNvSpPr/>
          <p:nvPr/>
        </p:nvSpPr>
        <p:spPr>
          <a:xfrm>
            <a:off x="9706840" y="3895583"/>
            <a:ext cx="2618509"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41977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63EEC-06B7-0B53-7DFB-EAE5C1E33F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A8376C-D39F-1A19-A20E-A9E5732C8523}"/>
              </a:ext>
            </a:extLst>
          </p:cNvPr>
          <p:cNvSpPr>
            <a:spLocks noGrp="1"/>
          </p:cNvSpPr>
          <p:nvPr>
            <p:ph type="title"/>
          </p:nvPr>
        </p:nvSpPr>
        <p:spPr>
          <a:xfrm>
            <a:off x="564317" y="760065"/>
            <a:ext cx="6060928" cy="1103871"/>
          </a:xfrm>
        </p:spPr>
        <p:txBody>
          <a:bodyPr>
            <a:normAutofit/>
          </a:bodyPr>
          <a:lstStyle/>
          <a:p>
            <a:r>
              <a:rPr lang="nl-NL">
                <a:solidFill>
                  <a:srgbClr val="0073A5"/>
                </a:solidFill>
              </a:rPr>
              <a:t>Voorlopig ontwerp</a:t>
            </a:r>
          </a:p>
        </p:txBody>
      </p:sp>
      <p:sp>
        <p:nvSpPr>
          <p:cNvPr id="3" name="Tijdelijke aanduiding voor inhoud 2">
            <a:extLst>
              <a:ext uri="{FF2B5EF4-FFF2-40B4-BE49-F238E27FC236}">
                <a16:creationId xmlns:a16="http://schemas.microsoft.com/office/drawing/2014/main" id="{1AB9AAF3-BF37-90DA-8608-D5745A8A1597}"/>
              </a:ext>
            </a:extLst>
          </p:cNvPr>
          <p:cNvSpPr>
            <a:spLocks noGrp="1"/>
          </p:cNvSpPr>
          <p:nvPr>
            <p:ph idx="1"/>
          </p:nvPr>
        </p:nvSpPr>
        <p:spPr>
          <a:xfrm>
            <a:off x="564317" y="1982380"/>
            <a:ext cx="9834906" cy="4788534"/>
          </a:xfrm>
        </p:spPr>
        <p:txBody>
          <a:bodyPr>
            <a:normAutofit/>
          </a:bodyPr>
          <a:lstStyle/>
          <a:p>
            <a:pPr marL="0" indent="0">
              <a:buNone/>
            </a:pPr>
            <a:endParaRPr lang="nl-NL" sz="2000">
              <a:latin typeface="Source Sans Pro "/>
            </a:endParaRPr>
          </a:p>
          <a:p>
            <a:r>
              <a:rPr lang="nl-NL" sz="2000">
                <a:latin typeface="Source Sans Pro "/>
              </a:rPr>
              <a:t>Dempen bypass Amerdiep</a:t>
            </a:r>
          </a:p>
          <a:p>
            <a:r>
              <a:rPr lang="nl-NL" sz="2000" err="1">
                <a:latin typeface="Source Sans Pro "/>
              </a:rPr>
              <a:t>Verondiepen</a:t>
            </a:r>
            <a:r>
              <a:rPr lang="nl-NL" sz="2000">
                <a:latin typeface="Source Sans Pro "/>
              </a:rPr>
              <a:t> Amerdiep</a:t>
            </a:r>
          </a:p>
          <a:p>
            <a:r>
              <a:rPr lang="nl-NL" sz="2000" err="1">
                <a:latin typeface="Source Sans Pro "/>
              </a:rPr>
              <a:t>Hermeandering</a:t>
            </a:r>
            <a:r>
              <a:rPr lang="nl-NL" sz="2000">
                <a:latin typeface="Source Sans Pro "/>
              </a:rPr>
              <a:t> beek</a:t>
            </a:r>
          </a:p>
          <a:p>
            <a:r>
              <a:rPr lang="nl-NL" sz="2000">
                <a:latin typeface="Source Sans Pro "/>
              </a:rPr>
              <a:t>Afvoer </a:t>
            </a:r>
            <a:r>
              <a:rPr lang="nl-NL" sz="2000" err="1">
                <a:latin typeface="Source Sans Pro "/>
              </a:rPr>
              <a:t>Holmers</a:t>
            </a:r>
            <a:r>
              <a:rPr lang="nl-NL" sz="2000">
                <a:latin typeface="Source Sans Pro "/>
              </a:rPr>
              <a:t>- </a:t>
            </a:r>
            <a:r>
              <a:rPr lang="nl-NL" sz="2000" err="1">
                <a:latin typeface="Source Sans Pro "/>
              </a:rPr>
              <a:t>Halkenbroek</a:t>
            </a:r>
            <a:r>
              <a:rPr lang="nl-NL" sz="2000">
                <a:latin typeface="Source Sans Pro "/>
              </a:rPr>
              <a:t> via slenk</a:t>
            </a:r>
          </a:p>
          <a:p>
            <a:r>
              <a:rPr lang="nl-NL" sz="2000">
                <a:latin typeface="Source Sans Pro "/>
              </a:rPr>
              <a:t>Dempen detailontwatering</a:t>
            </a:r>
          </a:p>
          <a:p>
            <a:r>
              <a:rPr lang="nl-NL" sz="2000">
                <a:latin typeface="Source Sans Pro "/>
              </a:rPr>
              <a:t>Spontane bosontwikkeling </a:t>
            </a:r>
          </a:p>
          <a:p>
            <a:endParaRPr lang="nl-NL" sz="2000"/>
          </a:p>
        </p:txBody>
      </p:sp>
      <p:pic>
        <p:nvPicPr>
          <p:cNvPr id="5" name="Afbeelding 4">
            <a:extLst>
              <a:ext uri="{FF2B5EF4-FFF2-40B4-BE49-F238E27FC236}">
                <a16:creationId xmlns:a16="http://schemas.microsoft.com/office/drawing/2014/main" id="{B71B6F8C-44C4-B638-7C17-F0A2C17DAFDA}"/>
              </a:ext>
            </a:extLst>
          </p:cNvPr>
          <p:cNvPicPr>
            <a:picLocks noChangeAspect="1"/>
          </p:cNvPicPr>
          <p:nvPr/>
        </p:nvPicPr>
        <p:blipFill>
          <a:blip r:embed="rId2"/>
          <a:stretch>
            <a:fillRect/>
          </a:stretch>
        </p:blipFill>
        <p:spPr>
          <a:xfrm>
            <a:off x="6677952" y="0"/>
            <a:ext cx="5514048" cy="6858000"/>
          </a:xfrm>
          <a:prstGeom prst="rect">
            <a:avLst/>
          </a:prstGeom>
        </p:spPr>
      </p:pic>
    </p:spTree>
    <p:extLst>
      <p:ext uri="{BB962C8B-B14F-4D97-AF65-F5344CB8AC3E}">
        <p14:creationId xmlns:p14="http://schemas.microsoft.com/office/powerpoint/2010/main" val="327404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579BA-C059-A5FB-C43D-FAA1A0438A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F76DF3-1204-F20C-D81D-0C16E29B9753}"/>
              </a:ext>
            </a:extLst>
          </p:cNvPr>
          <p:cNvSpPr>
            <a:spLocks noGrp="1"/>
          </p:cNvSpPr>
          <p:nvPr>
            <p:ph type="title"/>
          </p:nvPr>
        </p:nvSpPr>
        <p:spPr>
          <a:xfrm>
            <a:off x="564317" y="760065"/>
            <a:ext cx="6060928" cy="1103871"/>
          </a:xfrm>
        </p:spPr>
        <p:txBody>
          <a:bodyPr>
            <a:normAutofit/>
          </a:bodyPr>
          <a:lstStyle/>
          <a:p>
            <a:r>
              <a:rPr lang="nl-NL">
                <a:solidFill>
                  <a:srgbClr val="0073A5"/>
                </a:solidFill>
              </a:rPr>
              <a:t>Vorige bijeenkomst</a:t>
            </a:r>
          </a:p>
        </p:txBody>
      </p:sp>
      <p:sp>
        <p:nvSpPr>
          <p:cNvPr id="3" name="Tijdelijke aanduiding voor inhoud 2">
            <a:extLst>
              <a:ext uri="{FF2B5EF4-FFF2-40B4-BE49-F238E27FC236}">
                <a16:creationId xmlns:a16="http://schemas.microsoft.com/office/drawing/2014/main" id="{ACF14380-335E-2620-CE2F-C900F7555C3E}"/>
              </a:ext>
            </a:extLst>
          </p:cNvPr>
          <p:cNvSpPr>
            <a:spLocks noGrp="1"/>
          </p:cNvSpPr>
          <p:nvPr>
            <p:ph idx="1"/>
          </p:nvPr>
        </p:nvSpPr>
        <p:spPr>
          <a:xfrm>
            <a:off x="564317" y="2265016"/>
            <a:ext cx="5950783" cy="3501301"/>
          </a:xfrm>
        </p:spPr>
        <p:txBody>
          <a:bodyPr>
            <a:normAutofit/>
          </a:bodyPr>
          <a:lstStyle/>
          <a:p>
            <a:r>
              <a:rPr lang="nl-NL" sz="2000">
                <a:latin typeface="Source Sans Pro "/>
              </a:rPr>
              <a:t>15 mei 2023 – geen concreet plan: brengen en halen</a:t>
            </a:r>
          </a:p>
          <a:p>
            <a:pPr marL="628650" lvl="1" indent="-171450">
              <a:buFontTx/>
              <a:buChar char="-"/>
            </a:pPr>
            <a:r>
              <a:rPr lang="nl-NL" sz="1700">
                <a:latin typeface="Source Sans Pro "/>
              </a:rPr>
              <a:t>Zorgen over effect van vernatting op de omgeving op nu al natte plekken</a:t>
            </a:r>
          </a:p>
          <a:p>
            <a:pPr marL="628650" lvl="1" indent="-171450">
              <a:buFontTx/>
              <a:buChar char="-"/>
            </a:pPr>
            <a:r>
              <a:rPr lang="nl-NL" sz="1700">
                <a:latin typeface="Source Sans Pro "/>
              </a:rPr>
              <a:t>Zorgen over afwatering Amen, veel natte omstandigheden door ondiep keileem</a:t>
            </a:r>
          </a:p>
          <a:p>
            <a:pPr marL="628650" lvl="1" indent="-171450">
              <a:buFontTx/>
              <a:buChar char="-"/>
            </a:pPr>
            <a:endParaRPr lang="nl-NL" sz="1700">
              <a:latin typeface="Source Sans Pro "/>
            </a:endParaRPr>
          </a:p>
          <a:p>
            <a:pPr marL="628650" lvl="1" indent="-171450">
              <a:buFontTx/>
              <a:buChar char="-"/>
            </a:pPr>
            <a:endParaRPr lang="nl-NL" sz="1700">
              <a:latin typeface="Source Sans Pro "/>
            </a:endParaRPr>
          </a:p>
          <a:p>
            <a:pPr marL="457200" lvl="1" indent="0">
              <a:buNone/>
            </a:pPr>
            <a:r>
              <a:rPr lang="nl-NL" sz="1700">
                <a:latin typeface="Source Sans Pro "/>
              </a:rPr>
              <a:t>Overlast op omgeving</a:t>
            </a:r>
          </a:p>
          <a:p>
            <a:pPr marL="800100" lvl="1" indent="-342900">
              <a:buFont typeface="+mj-lt"/>
              <a:buAutoNum type="arabicPeriod"/>
            </a:pPr>
            <a:r>
              <a:rPr lang="nl-NL" sz="1700">
                <a:latin typeface="Source Sans Pro "/>
              </a:rPr>
              <a:t>Drooglegging</a:t>
            </a:r>
          </a:p>
          <a:p>
            <a:pPr marL="800100" lvl="1" indent="-342900">
              <a:buFont typeface="+mj-lt"/>
              <a:buAutoNum type="arabicPeriod"/>
            </a:pPr>
            <a:r>
              <a:rPr lang="nl-NL" sz="1700">
                <a:latin typeface="Source Sans Pro "/>
              </a:rPr>
              <a:t>Grondwater</a:t>
            </a:r>
          </a:p>
          <a:p>
            <a:pPr marL="800100" lvl="1" indent="-342900">
              <a:buFont typeface="+mj-lt"/>
              <a:buAutoNum type="arabicPeriod"/>
            </a:pPr>
            <a:r>
              <a:rPr lang="nl-NL" sz="1700">
                <a:latin typeface="Source Sans Pro "/>
              </a:rPr>
              <a:t>Waterberging</a:t>
            </a:r>
          </a:p>
          <a:p>
            <a:pPr lvl="1"/>
            <a:endParaRPr lang="nl-NL" sz="1600">
              <a:latin typeface="Source Sans Pro "/>
            </a:endParaRPr>
          </a:p>
        </p:txBody>
      </p:sp>
      <p:pic>
        <p:nvPicPr>
          <p:cNvPr id="5" name="Afbeelding 4">
            <a:extLst>
              <a:ext uri="{FF2B5EF4-FFF2-40B4-BE49-F238E27FC236}">
                <a16:creationId xmlns:a16="http://schemas.microsoft.com/office/drawing/2014/main" id="{1EB5C6DD-BD40-5940-BE6A-8E591B30E951}"/>
              </a:ext>
            </a:extLst>
          </p:cNvPr>
          <p:cNvPicPr>
            <a:picLocks noChangeAspect="1"/>
          </p:cNvPicPr>
          <p:nvPr/>
        </p:nvPicPr>
        <p:blipFill>
          <a:blip r:embed="rId3"/>
          <a:stretch>
            <a:fillRect/>
          </a:stretch>
        </p:blipFill>
        <p:spPr>
          <a:xfrm>
            <a:off x="7962900" y="2265016"/>
            <a:ext cx="3302000" cy="3799562"/>
          </a:xfrm>
          <a:prstGeom prst="rect">
            <a:avLst/>
          </a:prstGeom>
        </p:spPr>
      </p:pic>
    </p:spTree>
    <p:extLst>
      <p:ext uri="{BB962C8B-B14F-4D97-AF65-F5344CB8AC3E}">
        <p14:creationId xmlns:p14="http://schemas.microsoft.com/office/powerpoint/2010/main" val="3808416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63EEC-06B7-0B53-7DFB-EAE5C1E33F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A8376C-D39F-1A19-A20E-A9E5732C8523}"/>
              </a:ext>
            </a:extLst>
          </p:cNvPr>
          <p:cNvSpPr>
            <a:spLocks noGrp="1"/>
          </p:cNvSpPr>
          <p:nvPr>
            <p:ph type="title"/>
          </p:nvPr>
        </p:nvSpPr>
        <p:spPr>
          <a:xfrm>
            <a:off x="564316" y="760065"/>
            <a:ext cx="8681283" cy="1103871"/>
          </a:xfrm>
        </p:spPr>
        <p:txBody>
          <a:bodyPr>
            <a:normAutofit/>
          </a:bodyPr>
          <a:lstStyle/>
          <a:p>
            <a:r>
              <a:rPr lang="nl-NL">
                <a:solidFill>
                  <a:srgbClr val="0073A5"/>
                </a:solidFill>
              </a:rPr>
              <a:t>Drooglegging</a:t>
            </a:r>
          </a:p>
        </p:txBody>
      </p:sp>
      <p:sp>
        <p:nvSpPr>
          <p:cNvPr id="3" name="Tijdelijke aanduiding voor inhoud 2">
            <a:extLst>
              <a:ext uri="{FF2B5EF4-FFF2-40B4-BE49-F238E27FC236}">
                <a16:creationId xmlns:a16="http://schemas.microsoft.com/office/drawing/2014/main" id="{1AB9AAF3-BF37-90DA-8608-D5745A8A1597}"/>
              </a:ext>
            </a:extLst>
          </p:cNvPr>
          <p:cNvSpPr>
            <a:spLocks noGrp="1"/>
          </p:cNvSpPr>
          <p:nvPr>
            <p:ph idx="1"/>
          </p:nvPr>
        </p:nvSpPr>
        <p:spPr>
          <a:xfrm>
            <a:off x="564316" y="1982380"/>
            <a:ext cx="10568141" cy="4788534"/>
          </a:xfrm>
        </p:spPr>
        <p:txBody>
          <a:bodyPr>
            <a:normAutofit/>
          </a:bodyPr>
          <a:lstStyle/>
          <a:p>
            <a:pPr marL="0" indent="0">
              <a:buNone/>
            </a:pPr>
            <a:endParaRPr lang="nl-NL" sz="2000">
              <a:latin typeface="Source Sans Pro "/>
            </a:endParaRPr>
          </a:p>
          <a:p>
            <a:r>
              <a:rPr lang="nl-NL" sz="2000">
                <a:latin typeface="Source Sans Pro "/>
              </a:rPr>
              <a:t>Randvoorwaarde: geen overlast op omgeving</a:t>
            </a:r>
          </a:p>
          <a:p>
            <a:pPr lvl="1"/>
            <a:r>
              <a:rPr lang="nl-NL" sz="2000">
                <a:latin typeface="Source Sans Pro "/>
              </a:rPr>
              <a:t>Berekening met een model hoe de oppervlaktewaterpeilen stijgen door de maatregelen</a:t>
            </a:r>
          </a:p>
          <a:p>
            <a:pPr lvl="1"/>
            <a:endParaRPr lang="nl-NL" sz="2000">
              <a:latin typeface="Source Sans Pro "/>
            </a:endParaRPr>
          </a:p>
          <a:p>
            <a:pPr lvl="1"/>
            <a:r>
              <a:rPr lang="nl-NL" sz="2000">
                <a:latin typeface="Source Sans Pro "/>
              </a:rPr>
              <a:t>Drooglegging voor woningen en landbouw &gt; 1,20 meter min maaiveld in een wintersituatie</a:t>
            </a:r>
          </a:p>
          <a:p>
            <a:pPr lvl="2"/>
            <a:r>
              <a:rPr lang="nl-NL" sz="1600">
                <a:latin typeface="Source Sans Pro "/>
              </a:rPr>
              <a:t>Als drooglegging nu al &lt; 1,20 dan mag de situatie niet verder verslechteren</a:t>
            </a:r>
          </a:p>
          <a:p>
            <a:pPr lvl="2"/>
            <a:r>
              <a:rPr lang="nl-NL" sz="1600">
                <a:latin typeface="Source Sans Pro "/>
              </a:rPr>
              <a:t>Als drooglegging nu &gt; 1,20  is dan  mag deze niet kleiner worden dan 1,20</a:t>
            </a:r>
          </a:p>
          <a:p>
            <a:pPr lvl="2"/>
            <a:endParaRPr lang="nl-NL" sz="1600">
              <a:latin typeface="Source Sans Pro "/>
            </a:endParaRPr>
          </a:p>
          <a:p>
            <a:pPr lvl="1"/>
            <a:r>
              <a:rPr lang="nl-NL" sz="2000">
                <a:latin typeface="Source Sans Pro "/>
              </a:rPr>
              <a:t>Drooglegging wegen &gt; 0,80 meter in een wintersituatie</a:t>
            </a:r>
          </a:p>
          <a:p>
            <a:pPr lvl="1"/>
            <a:endParaRPr lang="nl-NL" sz="2000">
              <a:latin typeface="Source Sans Pro "/>
            </a:endParaRPr>
          </a:p>
          <a:p>
            <a:pPr lvl="1"/>
            <a:endParaRPr lang="nl-NL" sz="2000">
              <a:latin typeface="Source Sans Pro "/>
            </a:endParaRPr>
          </a:p>
        </p:txBody>
      </p:sp>
      <p:grpSp>
        <p:nvGrpSpPr>
          <p:cNvPr id="7" name="Groep 6">
            <a:extLst>
              <a:ext uri="{FF2B5EF4-FFF2-40B4-BE49-F238E27FC236}">
                <a16:creationId xmlns:a16="http://schemas.microsoft.com/office/drawing/2014/main" id="{8D2500D5-816D-681A-F53C-6634993D831F}"/>
              </a:ext>
            </a:extLst>
          </p:cNvPr>
          <p:cNvGrpSpPr/>
          <p:nvPr/>
        </p:nvGrpSpPr>
        <p:grpSpPr>
          <a:xfrm>
            <a:off x="6115570" y="4965924"/>
            <a:ext cx="2401951" cy="958292"/>
            <a:chOff x="4149703" y="3641770"/>
            <a:chExt cx="3220570" cy="1428801"/>
          </a:xfrm>
        </p:grpSpPr>
        <p:sp>
          <p:nvSpPr>
            <p:cNvPr id="4" name="Stroomdiagram: Handmatige bewerking 3">
              <a:extLst>
                <a:ext uri="{FF2B5EF4-FFF2-40B4-BE49-F238E27FC236}">
                  <a16:creationId xmlns:a16="http://schemas.microsoft.com/office/drawing/2014/main" id="{57BA51D5-81F9-28B5-8A45-FD5A16FC9E90}"/>
                </a:ext>
              </a:extLst>
            </p:cNvPr>
            <p:cNvSpPr/>
            <p:nvPr/>
          </p:nvSpPr>
          <p:spPr>
            <a:xfrm>
              <a:off x="4885345" y="4610100"/>
              <a:ext cx="1739900" cy="457200"/>
            </a:xfrm>
            <a:prstGeom prst="flowChartManualOperation">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6" name="Stroomdiagram: Handmatige bewerking 5">
              <a:extLst>
                <a:ext uri="{FF2B5EF4-FFF2-40B4-BE49-F238E27FC236}">
                  <a16:creationId xmlns:a16="http://schemas.microsoft.com/office/drawing/2014/main" id="{E23F9D69-9BCE-3EB3-EED3-4B3D21D670F9}"/>
                </a:ext>
              </a:extLst>
            </p:cNvPr>
            <p:cNvSpPr/>
            <p:nvPr/>
          </p:nvSpPr>
          <p:spPr>
            <a:xfrm>
              <a:off x="4149703" y="3641770"/>
              <a:ext cx="3220570" cy="142880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179"/>
                <a:gd name="connsiteX1" fmla="*/ 10000 w 10000"/>
                <a:gd name="connsiteY1" fmla="*/ 0 h 10179"/>
                <a:gd name="connsiteX2" fmla="*/ 8000 w 10000"/>
                <a:gd name="connsiteY2" fmla="*/ 10000 h 10179"/>
                <a:gd name="connsiteX3" fmla="*/ 3380 w 10000"/>
                <a:gd name="connsiteY3" fmla="*/ 10179 h 10179"/>
                <a:gd name="connsiteX4" fmla="*/ 0 w 10000"/>
                <a:gd name="connsiteY4" fmla="*/ 0 h 10179"/>
                <a:gd name="connsiteX0" fmla="*/ 0 w 10000"/>
                <a:gd name="connsiteY0" fmla="*/ 0 h 10179"/>
                <a:gd name="connsiteX1" fmla="*/ 10000 w 10000"/>
                <a:gd name="connsiteY1" fmla="*/ 0 h 10179"/>
                <a:gd name="connsiteX2" fmla="*/ 6782 w 10000"/>
                <a:gd name="connsiteY2" fmla="*/ 9911 h 10179"/>
                <a:gd name="connsiteX3" fmla="*/ 3380 w 10000"/>
                <a:gd name="connsiteY3" fmla="*/ 10179 h 10179"/>
                <a:gd name="connsiteX4" fmla="*/ 0 w 10000"/>
                <a:gd name="connsiteY4" fmla="*/ 0 h 10179"/>
                <a:gd name="connsiteX0" fmla="*/ 0 w 10000"/>
                <a:gd name="connsiteY0" fmla="*/ 0 h 10000"/>
                <a:gd name="connsiteX1" fmla="*/ 10000 w 10000"/>
                <a:gd name="connsiteY1" fmla="*/ 0 h 10000"/>
                <a:gd name="connsiteX2" fmla="*/ 6782 w 10000"/>
                <a:gd name="connsiteY2" fmla="*/ 9911 h 10000"/>
                <a:gd name="connsiteX3" fmla="*/ 3289 w 10000"/>
                <a:gd name="connsiteY3" fmla="*/ 10000 h 10000"/>
                <a:gd name="connsiteX4" fmla="*/ 0 w 10000"/>
                <a:gd name="connsiteY4" fmla="*/ 0 h 10000"/>
                <a:gd name="connsiteX0" fmla="*/ 0 w 10000"/>
                <a:gd name="connsiteY0" fmla="*/ 0 h 10023"/>
                <a:gd name="connsiteX1" fmla="*/ 10000 w 10000"/>
                <a:gd name="connsiteY1" fmla="*/ 0 h 10023"/>
                <a:gd name="connsiteX2" fmla="*/ 6670 w 10000"/>
                <a:gd name="connsiteY2" fmla="*/ 10023 h 10023"/>
                <a:gd name="connsiteX3" fmla="*/ 3289 w 10000"/>
                <a:gd name="connsiteY3" fmla="*/ 10000 h 10023"/>
                <a:gd name="connsiteX4" fmla="*/ 0 w 10000"/>
                <a:gd name="connsiteY4" fmla="*/ 0 h 10023"/>
                <a:gd name="connsiteX0" fmla="*/ 0 w 10000"/>
                <a:gd name="connsiteY0" fmla="*/ 0 h 10023"/>
                <a:gd name="connsiteX1" fmla="*/ 10000 w 10000"/>
                <a:gd name="connsiteY1" fmla="*/ 0 h 10023"/>
                <a:gd name="connsiteX2" fmla="*/ 6670 w 10000"/>
                <a:gd name="connsiteY2" fmla="*/ 10023 h 10023"/>
                <a:gd name="connsiteX3" fmla="*/ 3319 w 10000"/>
                <a:gd name="connsiteY3" fmla="*/ 9955 h 10023"/>
                <a:gd name="connsiteX4" fmla="*/ 0 w 10000"/>
                <a:gd name="connsiteY4" fmla="*/ 0 h 10023"/>
                <a:gd name="connsiteX0" fmla="*/ 0 w 10132"/>
                <a:gd name="connsiteY0" fmla="*/ 134 h 10023"/>
                <a:gd name="connsiteX1" fmla="*/ 10132 w 10132"/>
                <a:gd name="connsiteY1" fmla="*/ 0 h 10023"/>
                <a:gd name="connsiteX2" fmla="*/ 6802 w 10132"/>
                <a:gd name="connsiteY2" fmla="*/ 10023 h 10023"/>
                <a:gd name="connsiteX3" fmla="*/ 3451 w 10132"/>
                <a:gd name="connsiteY3" fmla="*/ 9955 h 10023"/>
                <a:gd name="connsiteX4" fmla="*/ 0 w 10132"/>
                <a:gd name="connsiteY4" fmla="*/ 134 h 10023"/>
                <a:gd name="connsiteX0" fmla="*/ 0 w 10294"/>
                <a:gd name="connsiteY0" fmla="*/ 156 h 10045"/>
                <a:gd name="connsiteX1" fmla="*/ 10294 w 10294"/>
                <a:gd name="connsiteY1" fmla="*/ 0 h 10045"/>
                <a:gd name="connsiteX2" fmla="*/ 6802 w 10294"/>
                <a:gd name="connsiteY2" fmla="*/ 10045 h 10045"/>
                <a:gd name="connsiteX3" fmla="*/ 3451 w 10294"/>
                <a:gd name="connsiteY3" fmla="*/ 9977 h 10045"/>
                <a:gd name="connsiteX4" fmla="*/ 0 w 10294"/>
                <a:gd name="connsiteY4" fmla="*/ 156 h 10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4" h="10045">
                  <a:moveTo>
                    <a:pt x="0" y="156"/>
                  </a:moveTo>
                  <a:lnTo>
                    <a:pt x="10294" y="0"/>
                  </a:lnTo>
                  <a:lnTo>
                    <a:pt x="6802" y="10045"/>
                  </a:lnTo>
                  <a:lnTo>
                    <a:pt x="3451" y="9977"/>
                  </a:lnTo>
                  <a:lnTo>
                    <a:pt x="0" y="156"/>
                  </a:lnTo>
                  <a:close/>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Rechthoek 10">
            <a:extLst>
              <a:ext uri="{FF2B5EF4-FFF2-40B4-BE49-F238E27FC236}">
                <a16:creationId xmlns:a16="http://schemas.microsoft.com/office/drawing/2014/main" id="{F78869C1-CC70-1F7E-5775-606C4D2F5424}"/>
              </a:ext>
            </a:extLst>
          </p:cNvPr>
          <p:cNvSpPr/>
          <p:nvPr/>
        </p:nvSpPr>
        <p:spPr>
          <a:xfrm>
            <a:off x="5952598" y="4847480"/>
            <a:ext cx="2699480" cy="197884"/>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8">
            <a:extLst>
              <a:ext uri="{FF2B5EF4-FFF2-40B4-BE49-F238E27FC236}">
                <a16:creationId xmlns:a16="http://schemas.microsoft.com/office/drawing/2014/main" id="{127F602E-B26C-CEA6-AF31-C7D4230A75F2}"/>
              </a:ext>
            </a:extLst>
          </p:cNvPr>
          <p:cNvCxnSpPr>
            <a:cxnSpLocks/>
          </p:cNvCxnSpPr>
          <p:nvPr/>
        </p:nvCxnSpPr>
        <p:spPr>
          <a:xfrm flipV="1">
            <a:off x="8444158" y="4397830"/>
            <a:ext cx="3018737" cy="647534"/>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23DC8E00-3B38-AB6D-D767-EF5470BD6ECB}"/>
              </a:ext>
            </a:extLst>
          </p:cNvPr>
          <p:cNvCxnSpPr>
            <a:cxnSpLocks/>
          </p:cNvCxnSpPr>
          <p:nvPr/>
        </p:nvCxnSpPr>
        <p:spPr>
          <a:xfrm>
            <a:off x="7961868" y="5615380"/>
            <a:ext cx="350102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FB303BDE-18BA-F101-D844-ECFD12E4F2D9}"/>
              </a:ext>
            </a:extLst>
          </p:cNvPr>
          <p:cNvCxnSpPr>
            <a:cxnSpLocks/>
          </p:cNvCxnSpPr>
          <p:nvPr/>
        </p:nvCxnSpPr>
        <p:spPr>
          <a:xfrm flipH="1">
            <a:off x="10115479" y="4678356"/>
            <a:ext cx="1" cy="647528"/>
          </a:xfrm>
          <a:prstGeom prst="straightConnector1">
            <a:avLst/>
          </a:prstGeom>
          <a:ln w="12700">
            <a:solidFill>
              <a:schemeClr val="tx2"/>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6" name="Tijdelijke aanduiding voor inhoud 2">
            <a:extLst>
              <a:ext uri="{FF2B5EF4-FFF2-40B4-BE49-F238E27FC236}">
                <a16:creationId xmlns:a16="http://schemas.microsoft.com/office/drawing/2014/main" id="{3D470546-C4BC-6269-09BD-19482D5AD2EB}"/>
              </a:ext>
            </a:extLst>
          </p:cNvPr>
          <p:cNvSpPr txBox="1">
            <a:spLocks/>
          </p:cNvSpPr>
          <p:nvPr/>
        </p:nvSpPr>
        <p:spPr>
          <a:xfrm>
            <a:off x="10115479" y="4906897"/>
            <a:ext cx="1904089" cy="2669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Source Sans Pro "/>
              </a:rPr>
              <a:t>Drooglegging</a:t>
            </a:r>
            <a:endParaRPr lang="nl-NL" sz="1600"/>
          </a:p>
        </p:txBody>
      </p:sp>
      <p:cxnSp>
        <p:nvCxnSpPr>
          <p:cNvPr id="19" name="Rechte verbindingslijn 18">
            <a:extLst>
              <a:ext uri="{FF2B5EF4-FFF2-40B4-BE49-F238E27FC236}">
                <a16:creationId xmlns:a16="http://schemas.microsoft.com/office/drawing/2014/main" id="{F649101A-E314-689D-90F2-FDDB2C7E8C19}"/>
              </a:ext>
            </a:extLst>
          </p:cNvPr>
          <p:cNvCxnSpPr>
            <a:cxnSpLocks/>
          </p:cNvCxnSpPr>
          <p:nvPr/>
        </p:nvCxnSpPr>
        <p:spPr>
          <a:xfrm>
            <a:off x="6450567" y="5327864"/>
            <a:ext cx="4974227"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620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E429-118E-F897-94E4-A0CA209D8E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E057A4-F436-4DD7-7466-0D6A88474633}"/>
              </a:ext>
            </a:extLst>
          </p:cNvPr>
          <p:cNvSpPr>
            <a:spLocks noGrp="1"/>
          </p:cNvSpPr>
          <p:nvPr>
            <p:ph type="title"/>
          </p:nvPr>
        </p:nvSpPr>
        <p:spPr>
          <a:xfrm>
            <a:off x="564316" y="760065"/>
            <a:ext cx="8973121" cy="1103871"/>
          </a:xfrm>
        </p:spPr>
        <p:txBody>
          <a:bodyPr>
            <a:normAutofit/>
          </a:bodyPr>
          <a:lstStyle/>
          <a:p>
            <a:r>
              <a:rPr lang="nl-NL">
                <a:solidFill>
                  <a:srgbClr val="0073A5"/>
                </a:solidFill>
              </a:rPr>
              <a:t>Drooglegging</a:t>
            </a:r>
          </a:p>
        </p:txBody>
      </p:sp>
      <p:pic>
        <p:nvPicPr>
          <p:cNvPr id="17" name="Afbeelding 16">
            <a:extLst>
              <a:ext uri="{FF2B5EF4-FFF2-40B4-BE49-F238E27FC236}">
                <a16:creationId xmlns:a16="http://schemas.microsoft.com/office/drawing/2014/main" id="{CD6F9D84-95CA-C487-35EA-54EC6E6DE40D}"/>
              </a:ext>
            </a:extLst>
          </p:cNvPr>
          <p:cNvPicPr>
            <a:picLocks noChangeAspect="1"/>
          </p:cNvPicPr>
          <p:nvPr/>
        </p:nvPicPr>
        <p:blipFill>
          <a:blip r:embed="rId3"/>
          <a:stretch>
            <a:fillRect/>
          </a:stretch>
        </p:blipFill>
        <p:spPr>
          <a:xfrm>
            <a:off x="0" y="2347178"/>
            <a:ext cx="4787900" cy="3883439"/>
          </a:xfrm>
          <a:prstGeom prst="rect">
            <a:avLst/>
          </a:prstGeom>
          <a:ln>
            <a:solidFill>
              <a:schemeClr val="accent1">
                <a:shade val="15000"/>
              </a:schemeClr>
            </a:solidFill>
          </a:ln>
        </p:spPr>
      </p:pic>
      <p:pic>
        <p:nvPicPr>
          <p:cNvPr id="20" name="Afbeelding 19">
            <a:extLst>
              <a:ext uri="{FF2B5EF4-FFF2-40B4-BE49-F238E27FC236}">
                <a16:creationId xmlns:a16="http://schemas.microsoft.com/office/drawing/2014/main" id="{4ED60E0D-C459-C689-6984-282066383976}"/>
              </a:ext>
            </a:extLst>
          </p:cNvPr>
          <p:cNvPicPr>
            <a:picLocks noChangeAspect="1"/>
          </p:cNvPicPr>
          <p:nvPr/>
        </p:nvPicPr>
        <p:blipFill>
          <a:blip r:embed="rId4"/>
          <a:stretch>
            <a:fillRect/>
          </a:stretch>
        </p:blipFill>
        <p:spPr>
          <a:xfrm>
            <a:off x="4863189" y="2347178"/>
            <a:ext cx="4674249" cy="3883440"/>
          </a:xfrm>
          <a:prstGeom prst="rect">
            <a:avLst/>
          </a:prstGeom>
          <a:ln>
            <a:solidFill>
              <a:schemeClr val="accent1">
                <a:shade val="15000"/>
              </a:schemeClr>
            </a:solidFill>
          </a:ln>
        </p:spPr>
      </p:pic>
      <p:sp>
        <p:nvSpPr>
          <p:cNvPr id="21" name="Tijdelijke aanduiding voor inhoud 2">
            <a:extLst>
              <a:ext uri="{FF2B5EF4-FFF2-40B4-BE49-F238E27FC236}">
                <a16:creationId xmlns:a16="http://schemas.microsoft.com/office/drawing/2014/main" id="{7AF6B68A-ECC1-17C1-AC78-929DBFDD922E}"/>
              </a:ext>
            </a:extLst>
          </p:cNvPr>
          <p:cNvSpPr txBox="1">
            <a:spLocks/>
          </p:cNvSpPr>
          <p:nvPr/>
        </p:nvSpPr>
        <p:spPr>
          <a:xfrm>
            <a:off x="1690692" y="1975710"/>
            <a:ext cx="1904089" cy="2669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Source Sans Pro "/>
              </a:rPr>
              <a:t>Huidige situatie</a:t>
            </a:r>
            <a:endParaRPr lang="nl-NL" sz="1600"/>
          </a:p>
        </p:txBody>
      </p:sp>
      <p:sp>
        <p:nvSpPr>
          <p:cNvPr id="22" name="Tijdelijke aanduiding voor inhoud 2">
            <a:extLst>
              <a:ext uri="{FF2B5EF4-FFF2-40B4-BE49-F238E27FC236}">
                <a16:creationId xmlns:a16="http://schemas.microsoft.com/office/drawing/2014/main" id="{0A8110BB-E775-9D06-C75F-699525F57692}"/>
              </a:ext>
            </a:extLst>
          </p:cNvPr>
          <p:cNvSpPr txBox="1">
            <a:spLocks/>
          </p:cNvSpPr>
          <p:nvPr/>
        </p:nvSpPr>
        <p:spPr>
          <a:xfrm>
            <a:off x="6248268" y="1975710"/>
            <a:ext cx="1904089" cy="2669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Source Sans Pro "/>
              </a:rPr>
              <a:t>Toekomstige situatie</a:t>
            </a:r>
            <a:endParaRPr lang="nl-NL" sz="1600"/>
          </a:p>
        </p:txBody>
      </p:sp>
      <p:sp>
        <p:nvSpPr>
          <p:cNvPr id="41" name="Rechthoek 40">
            <a:extLst>
              <a:ext uri="{FF2B5EF4-FFF2-40B4-BE49-F238E27FC236}">
                <a16:creationId xmlns:a16="http://schemas.microsoft.com/office/drawing/2014/main" id="{725933E4-80A6-DF1F-A966-2E34126A4A14}"/>
              </a:ext>
            </a:extLst>
          </p:cNvPr>
          <p:cNvSpPr/>
          <p:nvPr/>
        </p:nvSpPr>
        <p:spPr>
          <a:xfrm>
            <a:off x="8851900" y="0"/>
            <a:ext cx="3340100" cy="1397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0" name="Groep 39">
            <a:extLst>
              <a:ext uri="{FF2B5EF4-FFF2-40B4-BE49-F238E27FC236}">
                <a16:creationId xmlns:a16="http://schemas.microsoft.com/office/drawing/2014/main" id="{B0C82ECF-D178-DDC4-E088-168B2D0F5626}"/>
              </a:ext>
            </a:extLst>
          </p:cNvPr>
          <p:cNvGrpSpPr/>
          <p:nvPr/>
        </p:nvGrpSpPr>
        <p:grpSpPr>
          <a:xfrm>
            <a:off x="9593430" y="3429000"/>
            <a:ext cx="3340100" cy="2165105"/>
            <a:chOff x="6997700" y="50597"/>
            <a:chExt cx="3454400" cy="2239196"/>
          </a:xfrm>
        </p:grpSpPr>
        <p:sp>
          <p:nvSpPr>
            <p:cNvPr id="23" name="Rechthoek 22">
              <a:extLst>
                <a:ext uri="{FF2B5EF4-FFF2-40B4-BE49-F238E27FC236}">
                  <a16:creationId xmlns:a16="http://schemas.microsoft.com/office/drawing/2014/main" id="{EC7D3E3B-2364-08FF-EE51-92E5432664F4}"/>
                </a:ext>
              </a:extLst>
            </p:cNvPr>
            <p:cNvSpPr/>
            <p:nvPr/>
          </p:nvSpPr>
          <p:spPr>
            <a:xfrm>
              <a:off x="6997700" y="317500"/>
              <a:ext cx="444500" cy="177800"/>
            </a:xfrm>
            <a:prstGeom prst="rect">
              <a:avLst/>
            </a:prstGeom>
            <a:solidFill>
              <a:srgbClr val="A451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24" name="Rechthoek 23">
              <a:extLst>
                <a:ext uri="{FF2B5EF4-FFF2-40B4-BE49-F238E27FC236}">
                  <a16:creationId xmlns:a16="http://schemas.microsoft.com/office/drawing/2014/main" id="{FB1CB0B7-5307-BDBE-CC0E-C8B94FE8D884}"/>
                </a:ext>
              </a:extLst>
            </p:cNvPr>
            <p:cNvSpPr/>
            <p:nvPr/>
          </p:nvSpPr>
          <p:spPr>
            <a:xfrm>
              <a:off x="6997700" y="582265"/>
              <a:ext cx="444500" cy="177800"/>
            </a:xfrm>
            <a:prstGeom prst="rect">
              <a:avLst/>
            </a:prstGeom>
            <a:solidFill>
              <a:srgbClr val="FAC20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25" name="Rechthoek 24">
              <a:extLst>
                <a:ext uri="{FF2B5EF4-FFF2-40B4-BE49-F238E27FC236}">
                  <a16:creationId xmlns:a16="http://schemas.microsoft.com/office/drawing/2014/main" id="{68FC5C06-366F-A338-0995-37E636A0333B}"/>
                </a:ext>
              </a:extLst>
            </p:cNvPr>
            <p:cNvSpPr/>
            <p:nvPr/>
          </p:nvSpPr>
          <p:spPr>
            <a:xfrm>
              <a:off x="6997700" y="875138"/>
              <a:ext cx="444500" cy="177800"/>
            </a:xfrm>
            <a:prstGeom prst="rect">
              <a:avLst/>
            </a:prstGeom>
            <a:solidFill>
              <a:srgbClr val="FAFB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26" name="Rechthoek 25">
              <a:extLst>
                <a:ext uri="{FF2B5EF4-FFF2-40B4-BE49-F238E27FC236}">
                  <a16:creationId xmlns:a16="http://schemas.microsoft.com/office/drawing/2014/main" id="{4EAAA25E-99BF-04DB-F788-2FFE341F8F00}"/>
                </a:ext>
              </a:extLst>
            </p:cNvPr>
            <p:cNvSpPr/>
            <p:nvPr/>
          </p:nvSpPr>
          <p:spPr>
            <a:xfrm>
              <a:off x="6997700" y="1139903"/>
              <a:ext cx="444500" cy="177800"/>
            </a:xfrm>
            <a:prstGeom prst="rect">
              <a:avLst/>
            </a:prstGeom>
            <a:solidFill>
              <a:srgbClr val="2ED7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27" name="Rechthoek 26">
              <a:extLst>
                <a:ext uri="{FF2B5EF4-FFF2-40B4-BE49-F238E27FC236}">
                  <a16:creationId xmlns:a16="http://schemas.microsoft.com/office/drawing/2014/main" id="{B0B34D16-5520-BA1F-F19C-0FCCB36CABC0}"/>
                </a:ext>
              </a:extLst>
            </p:cNvPr>
            <p:cNvSpPr/>
            <p:nvPr/>
          </p:nvSpPr>
          <p:spPr>
            <a:xfrm>
              <a:off x="6997700" y="1403116"/>
              <a:ext cx="444500" cy="177800"/>
            </a:xfrm>
            <a:prstGeom prst="rect">
              <a:avLst/>
            </a:prstGeom>
            <a:solidFill>
              <a:srgbClr val="13A8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28" name="Rechthoek 27">
              <a:extLst>
                <a:ext uri="{FF2B5EF4-FFF2-40B4-BE49-F238E27FC236}">
                  <a16:creationId xmlns:a16="http://schemas.microsoft.com/office/drawing/2014/main" id="{EA80D636-9226-8F21-C5B3-B2319229672B}"/>
                </a:ext>
              </a:extLst>
            </p:cNvPr>
            <p:cNvSpPr/>
            <p:nvPr/>
          </p:nvSpPr>
          <p:spPr>
            <a:xfrm>
              <a:off x="6997700" y="1695989"/>
              <a:ext cx="444500" cy="177800"/>
            </a:xfrm>
            <a:prstGeom prst="rect">
              <a:avLst/>
            </a:prstGeom>
            <a:solidFill>
              <a:srgbClr val="1E76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29" name="Rechthoek 28">
              <a:extLst>
                <a:ext uri="{FF2B5EF4-FFF2-40B4-BE49-F238E27FC236}">
                  <a16:creationId xmlns:a16="http://schemas.microsoft.com/office/drawing/2014/main" id="{502F7D5B-411D-9585-0C34-1586E2A24FEA}"/>
                </a:ext>
              </a:extLst>
            </p:cNvPr>
            <p:cNvSpPr/>
            <p:nvPr/>
          </p:nvSpPr>
          <p:spPr>
            <a:xfrm>
              <a:off x="6997700" y="1960754"/>
              <a:ext cx="444500" cy="177800"/>
            </a:xfrm>
            <a:prstGeom prst="rect">
              <a:avLst/>
            </a:prstGeom>
            <a:solidFill>
              <a:srgbClr val="0E2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30" name="Rechthoek 29">
              <a:extLst>
                <a:ext uri="{FF2B5EF4-FFF2-40B4-BE49-F238E27FC236}">
                  <a16:creationId xmlns:a16="http://schemas.microsoft.com/office/drawing/2014/main" id="{B2C9534C-B169-CD62-48AE-E6D7B832DB89}"/>
                </a:ext>
              </a:extLst>
            </p:cNvPr>
            <p:cNvSpPr/>
            <p:nvPr/>
          </p:nvSpPr>
          <p:spPr>
            <a:xfrm>
              <a:off x="6997700" y="60792"/>
              <a:ext cx="444500" cy="1778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31" name="Tijdelijke aanduiding voor inhoud 2">
              <a:extLst>
                <a:ext uri="{FF2B5EF4-FFF2-40B4-BE49-F238E27FC236}">
                  <a16:creationId xmlns:a16="http://schemas.microsoft.com/office/drawing/2014/main" id="{F4ECAF5C-27C5-06C0-13EE-48188259ACDC}"/>
                </a:ext>
              </a:extLst>
            </p:cNvPr>
            <p:cNvSpPr txBox="1">
              <a:spLocks/>
            </p:cNvSpPr>
            <p:nvPr/>
          </p:nvSpPr>
          <p:spPr>
            <a:xfrm>
              <a:off x="7442200" y="50597"/>
              <a:ext cx="1904089" cy="266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Drooglegging &gt; 1,20 m</a:t>
              </a:r>
              <a:endParaRPr lang="nl-NL" sz="1200"/>
            </a:p>
          </p:txBody>
        </p:sp>
        <p:sp>
          <p:nvSpPr>
            <p:cNvPr id="32" name="Tijdelijke aanduiding voor inhoud 2">
              <a:extLst>
                <a:ext uri="{FF2B5EF4-FFF2-40B4-BE49-F238E27FC236}">
                  <a16:creationId xmlns:a16="http://schemas.microsoft.com/office/drawing/2014/main" id="{1588D028-5D2C-BEA9-B284-B940E3D6DDF9}"/>
                </a:ext>
              </a:extLst>
            </p:cNvPr>
            <p:cNvSpPr txBox="1">
              <a:spLocks/>
            </p:cNvSpPr>
            <p:nvPr/>
          </p:nvSpPr>
          <p:spPr>
            <a:xfrm>
              <a:off x="7442200" y="304306"/>
              <a:ext cx="3009900" cy="36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Drooglegging  1,00  - 1,20 m - mv</a:t>
              </a:r>
              <a:endParaRPr lang="nl-NL" sz="1200"/>
            </a:p>
          </p:txBody>
        </p:sp>
        <p:sp>
          <p:nvSpPr>
            <p:cNvPr id="34" name="Tijdelijke aanduiding voor inhoud 2">
              <a:extLst>
                <a:ext uri="{FF2B5EF4-FFF2-40B4-BE49-F238E27FC236}">
                  <a16:creationId xmlns:a16="http://schemas.microsoft.com/office/drawing/2014/main" id="{175B4CE3-CC7F-E644-778A-53AF9BBBD210}"/>
                </a:ext>
              </a:extLst>
            </p:cNvPr>
            <p:cNvSpPr txBox="1">
              <a:spLocks/>
            </p:cNvSpPr>
            <p:nvPr/>
          </p:nvSpPr>
          <p:spPr>
            <a:xfrm>
              <a:off x="7442200" y="558015"/>
              <a:ext cx="3009900" cy="36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Drooglegging  0,80  - 1,00 m - mv</a:t>
              </a:r>
              <a:endParaRPr lang="nl-NL" sz="1200"/>
            </a:p>
          </p:txBody>
        </p:sp>
        <p:sp>
          <p:nvSpPr>
            <p:cNvPr id="35" name="Tijdelijke aanduiding voor inhoud 2">
              <a:extLst>
                <a:ext uri="{FF2B5EF4-FFF2-40B4-BE49-F238E27FC236}">
                  <a16:creationId xmlns:a16="http://schemas.microsoft.com/office/drawing/2014/main" id="{475F29BA-9899-19DA-56B3-5231E15077A7}"/>
                </a:ext>
              </a:extLst>
            </p:cNvPr>
            <p:cNvSpPr txBox="1">
              <a:spLocks/>
            </p:cNvSpPr>
            <p:nvPr/>
          </p:nvSpPr>
          <p:spPr>
            <a:xfrm>
              <a:off x="7442200" y="861410"/>
              <a:ext cx="3009900" cy="36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Drooglegging  0,50  - 0,80 m - mv</a:t>
              </a:r>
              <a:endParaRPr lang="nl-NL" sz="1200"/>
            </a:p>
          </p:txBody>
        </p:sp>
        <p:sp>
          <p:nvSpPr>
            <p:cNvPr id="36" name="Tijdelijke aanduiding voor inhoud 2">
              <a:extLst>
                <a:ext uri="{FF2B5EF4-FFF2-40B4-BE49-F238E27FC236}">
                  <a16:creationId xmlns:a16="http://schemas.microsoft.com/office/drawing/2014/main" id="{C97731C1-5DFE-F690-F810-DA6AD1142BB4}"/>
                </a:ext>
              </a:extLst>
            </p:cNvPr>
            <p:cNvSpPr txBox="1">
              <a:spLocks/>
            </p:cNvSpPr>
            <p:nvPr/>
          </p:nvSpPr>
          <p:spPr>
            <a:xfrm>
              <a:off x="7442200" y="1115119"/>
              <a:ext cx="3009900" cy="36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Drooglegging  0,25  - 0,50 m - mv</a:t>
              </a:r>
              <a:endParaRPr lang="nl-NL" sz="1200"/>
            </a:p>
          </p:txBody>
        </p:sp>
        <p:sp>
          <p:nvSpPr>
            <p:cNvPr id="37" name="Tijdelijke aanduiding voor inhoud 2">
              <a:extLst>
                <a:ext uri="{FF2B5EF4-FFF2-40B4-BE49-F238E27FC236}">
                  <a16:creationId xmlns:a16="http://schemas.microsoft.com/office/drawing/2014/main" id="{E35D13C2-F63D-A3AA-2BDA-8A86A7C6503B}"/>
                </a:ext>
              </a:extLst>
            </p:cNvPr>
            <p:cNvSpPr txBox="1">
              <a:spLocks/>
            </p:cNvSpPr>
            <p:nvPr/>
          </p:nvSpPr>
          <p:spPr>
            <a:xfrm>
              <a:off x="7442200" y="1368939"/>
              <a:ext cx="3009900" cy="36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Drooglegging  0,00  - 0,25 m - mv</a:t>
              </a:r>
              <a:endParaRPr lang="nl-NL" sz="1200"/>
            </a:p>
          </p:txBody>
        </p:sp>
        <p:sp>
          <p:nvSpPr>
            <p:cNvPr id="38" name="Tijdelijke aanduiding voor inhoud 2">
              <a:extLst>
                <a:ext uri="{FF2B5EF4-FFF2-40B4-BE49-F238E27FC236}">
                  <a16:creationId xmlns:a16="http://schemas.microsoft.com/office/drawing/2014/main" id="{8B8FC53A-8367-F544-22A4-93E6C29325D2}"/>
                </a:ext>
              </a:extLst>
            </p:cNvPr>
            <p:cNvSpPr txBox="1">
              <a:spLocks/>
            </p:cNvSpPr>
            <p:nvPr/>
          </p:nvSpPr>
          <p:spPr>
            <a:xfrm>
              <a:off x="7442200" y="1673764"/>
              <a:ext cx="3009900" cy="36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Inundatie  0,00  - 0,25 m</a:t>
              </a:r>
              <a:endParaRPr lang="nl-NL" sz="1200"/>
            </a:p>
          </p:txBody>
        </p:sp>
        <p:sp>
          <p:nvSpPr>
            <p:cNvPr id="39" name="Tijdelijke aanduiding voor inhoud 2">
              <a:extLst>
                <a:ext uri="{FF2B5EF4-FFF2-40B4-BE49-F238E27FC236}">
                  <a16:creationId xmlns:a16="http://schemas.microsoft.com/office/drawing/2014/main" id="{C9859716-8F67-AB89-CCA8-27BA97B97837}"/>
                </a:ext>
              </a:extLst>
            </p:cNvPr>
            <p:cNvSpPr txBox="1">
              <a:spLocks/>
            </p:cNvSpPr>
            <p:nvPr/>
          </p:nvSpPr>
          <p:spPr>
            <a:xfrm>
              <a:off x="7442200" y="1927584"/>
              <a:ext cx="3009900" cy="362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a:latin typeface="Source Sans Pro "/>
                </a:rPr>
                <a:t>Inundatie  &gt; 0,25 m</a:t>
              </a:r>
              <a:endParaRPr lang="nl-NL" sz="1200"/>
            </a:p>
          </p:txBody>
        </p:sp>
      </p:grpSp>
    </p:spTree>
    <p:extLst>
      <p:ext uri="{BB962C8B-B14F-4D97-AF65-F5344CB8AC3E}">
        <p14:creationId xmlns:p14="http://schemas.microsoft.com/office/powerpoint/2010/main" val="222258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CE0A0-BC51-6BFD-4559-9DF466D4A5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7AE016-4F65-0C27-866C-2E6CDA7A7D4E}"/>
              </a:ext>
            </a:extLst>
          </p:cNvPr>
          <p:cNvSpPr>
            <a:spLocks noGrp="1"/>
          </p:cNvSpPr>
          <p:nvPr>
            <p:ph type="title"/>
          </p:nvPr>
        </p:nvSpPr>
        <p:spPr>
          <a:xfrm>
            <a:off x="564316" y="760065"/>
            <a:ext cx="8973121" cy="1103871"/>
          </a:xfrm>
        </p:spPr>
        <p:txBody>
          <a:bodyPr>
            <a:normAutofit/>
          </a:bodyPr>
          <a:lstStyle/>
          <a:p>
            <a:r>
              <a:rPr lang="nl-NL">
                <a:solidFill>
                  <a:srgbClr val="0073A5"/>
                </a:solidFill>
              </a:rPr>
              <a:t>Grondwater</a:t>
            </a:r>
          </a:p>
        </p:txBody>
      </p:sp>
      <p:pic>
        <p:nvPicPr>
          <p:cNvPr id="4" name="Afbeelding 3">
            <a:extLst>
              <a:ext uri="{FF2B5EF4-FFF2-40B4-BE49-F238E27FC236}">
                <a16:creationId xmlns:a16="http://schemas.microsoft.com/office/drawing/2014/main" id="{2C43A011-571B-4031-BCC6-36A5FF748C24}"/>
              </a:ext>
            </a:extLst>
          </p:cNvPr>
          <p:cNvPicPr>
            <a:picLocks noChangeAspect="1"/>
          </p:cNvPicPr>
          <p:nvPr/>
        </p:nvPicPr>
        <p:blipFill>
          <a:blip r:embed="rId3"/>
          <a:stretch>
            <a:fillRect/>
          </a:stretch>
        </p:blipFill>
        <p:spPr>
          <a:xfrm>
            <a:off x="8583059" y="1863936"/>
            <a:ext cx="2662513" cy="3415185"/>
          </a:xfrm>
          <a:prstGeom prst="rect">
            <a:avLst/>
          </a:prstGeom>
        </p:spPr>
      </p:pic>
      <p:sp>
        <p:nvSpPr>
          <p:cNvPr id="5" name="Tijdelijke aanduiding voor inhoud 2">
            <a:extLst>
              <a:ext uri="{FF2B5EF4-FFF2-40B4-BE49-F238E27FC236}">
                <a16:creationId xmlns:a16="http://schemas.microsoft.com/office/drawing/2014/main" id="{364DC30B-41D5-8846-9905-3E75C17DC6B5}"/>
              </a:ext>
            </a:extLst>
          </p:cNvPr>
          <p:cNvSpPr>
            <a:spLocks noGrp="1"/>
          </p:cNvSpPr>
          <p:nvPr>
            <p:ph idx="1"/>
          </p:nvPr>
        </p:nvSpPr>
        <p:spPr>
          <a:xfrm>
            <a:off x="564317" y="1982380"/>
            <a:ext cx="7677984" cy="4788534"/>
          </a:xfrm>
        </p:spPr>
        <p:txBody>
          <a:bodyPr>
            <a:normAutofit/>
          </a:bodyPr>
          <a:lstStyle/>
          <a:p>
            <a:pPr marL="0" indent="0">
              <a:buNone/>
            </a:pPr>
            <a:endParaRPr lang="nl-NL" sz="2000">
              <a:latin typeface="Source Sans Pro "/>
            </a:endParaRPr>
          </a:p>
          <a:p>
            <a:r>
              <a:rPr lang="nl-NL" sz="2000">
                <a:latin typeface="Source Sans Pro "/>
              </a:rPr>
              <a:t>Overlast door grondwater:</a:t>
            </a:r>
          </a:p>
          <a:p>
            <a:pPr lvl="1"/>
            <a:r>
              <a:rPr lang="nl-NL" sz="1600">
                <a:latin typeface="Source Sans Pro "/>
              </a:rPr>
              <a:t>Wat zijn in de huidige situatie de oppervlaktewaterpeilen</a:t>
            </a:r>
          </a:p>
          <a:p>
            <a:pPr lvl="1"/>
            <a:r>
              <a:rPr lang="nl-NL" sz="1600">
                <a:latin typeface="Source Sans Pro "/>
              </a:rPr>
              <a:t>Wat zijn in de huidige situatie de grondwaterstanden</a:t>
            </a:r>
          </a:p>
          <a:p>
            <a:pPr lvl="1"/>
            <a:r>
              <a:rPr lang="nl-NL" sz="1600">
                <a:latin typeface="Source Sans Pro "/>
              </a:rPr>
              <a:t>Wat zijn in de toekomstig situatie de oppervlaktewaterpeilen</a:t>
            </a:r>
          </a:p>
          <a:p>
            <a:pPr lvl="1"/>
            <a:r>
              <a:rPr lang="nl-NL" sz="1600">
                <a:latin typeface="Source Sans Pro "/>
              </a:rPr>
              <a:t>Welke grondwaterstanden verwachten we voor de toekomstige situatie</a:t>
            </a:r>
          </a:p>
          <a:p>
            <a:pPr lvl="1"/>
            <a:r>
              <a:rPr lang="nl-NL" sz="1600">
                <a:latin typeface="Source Sans Pro "/>
              </a:rPr>
              <a:t>De opbouw van de ondergrond en de doorlatendheid van bodemlagen is van grote invloed</a:t>
            </a:r>
          </a:p>
          <a:p>
            <a:pPr lvl="1"/>
            <a:r>
              <a:rPr lang="nl-NL" sz="1600">
                <a:latin typeface="Source Sans Pro "/>
              </a:rPr>
              <a:t>En ook het functioneren van het ontwateringssysteem</a:t>
            </a:r>
          </a:p>
          <a:p>
            <a:pPr lvl="1"/>
            <a:endParaRPr lang="nl-NL" sz="1600">
              <a:latin typeface="Source Sans Pro "/>
            </a:endParaRPr>
          </a:p>
          <a:p>
            <a:pPr lvl="1"/>
            <a:endParaRPr lang="nl-NL" sz="1600">
              <a:latin typeface="Source Sans Pro "/>
            </a:endParaRPr>
          </a:p>
          <a:p>
            <a:pPr lvl="1"/>
            <a:endParaRPr lang="nl-NL" sz="2000">
              <a:latin typeface="Source Sans Pro "/>
            </a:endParaRPr>
          </a:p>
        </p:txBody>
      </p:sp>
      <p:grpSp>
        <p:nvGrpSpPr>
          <p:cNvPr id="16" name="Groep 15">
            <a:extLst>
              <a:ext uri="{FF2B5EF4-FFF2-40B4-BE49-F238E27FC236}">
                <a16:creationId xmlns:a16="http://schemas.microsoft.com/office/drawing/2014/main" id="{9FFDD893-C8A8-F531-CAE6-48153A9FD306}"/>
              </a:ext>
            </a:extLst>
          </p:cNvPr>
          <p:cNvGrpSpPr/>
          <p:nvPr/>
        </p:nvGrpSpPr>
        <p:grpSpPr>
          <a:xfrm>
            <a:off x="1124214" y="5139643"/>
            <a:ext cx="2401951" cy="958292"/>
            <a:chOff x="4149703" y="3641770"/>
            <a:chExt cx="3220570" cy="1428801"/>
          </a:xfrm>
        </p:grpSpPr>
        <p:sp>
          <p:nvSpPr>
            <p:cNvPr id="18" name="Stroomdiagram: Handmatige bewerking 17">
              <a:extLst>
                <a:ext uri="{FF2B5EF4-FFF2-40B4-BE49-F238E27FC236}">
                  <a16:creationId xmlns:a16="http://schemas.microsoft.com/office/drawing/2014/main" id="{9A419E8D-9BB9-FA92-F7B1-556451A6B31A}"/>
                </a:ext>
              </a:extLst>
            </p:cNvPr>
            <p:cNvSpPr/>
            <p:nvPr/>
          </p:nvSpPr>
          <p:spPr>
            <a:xfrm>
              <a:off x="4885345" y="4610100"/>
              <a:ext cx="1739900" cy="457200"/>
            </a:xfrm>
            <a:prstGeom prst="flowChartManualOperation">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9" name="Stroomdiagram: Handmatige bewerking 5">
              <a:extLst>
                <a:ext uri="{FF2B5EF4-FFF2-40B4-BE49-F238E27FC236}">
                  <a16:creationId xmlns:a16="http://schemas.microsoft.com/office/drawing/2014/main" id="{843EA3C1-62AF-07B6-8C14-F8D5AFA03EC6}"/>
                </a:ext>
              </a:extLst>
            </p:cNvPr>
            <p:cNvSpPr/>
            <p:nvPr/>
          </p:nvSpPr>
          <p:spPr>
            <a:xfrm>
              <a:off x="4149703" y="3641770"/>
              <a:ext cx="3220570" cy="142880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179"/>
                <a:gd name="connsiteX1" fmla="*/ 10000 w 10000"/>
                <a:gd name="connsiteY1" fmla="*/ 0 h 10179"/>
                <a:gd name="connsiteX2" fmla="*/ 8000 w 10000"/>
                <a:gd name="connsiteY2" fmla="*/ 10000 h 10179"/>
                <a:gd name="connsiteX3" fmla="*/ 3380 w 10000"/>
                <a:gd name="connsiteY3" fmla="*/ 10179 h 10179"/>
                <a:gd name="connsiteX4" fmla="*/ 0 w 10000"/>
                <a:gd name="connsiteY4" fmla="*/ 0 h 10179"/>
                <a:gd name="connsiteX0" fmla="*/ 0 w 10000"/>
                <a:gd name="connsiteY0" fmla="*/ 0 h 10179"/>
                <a:gd name="connsiteX1" fmla="*/ 10000 w 10000"/>
                <a:gd name="connsiteY1" fmla="*/ 0 h 10179"/>
                <a:gd name="connsiteX2" fmla="*/ 6782 w 10000"/>
                <a:gd name="connsiteY2" fmla="*/ 9911 h 10179"/>
                <a:gd name="connsiteX3" fmla="*/ 3380 w 10000"/>
                <a:gd name="connsiteY3" fmla="*/ 10179 h 10179"/>
                <a:gd name="connsiteX4" fmla="*/ 0 w 10000"/>
                <a:gd name="connsiteY4" fmla="*/ 0 h 10179"/>
                <a:gd name="connsiteX0" fmla="*/ 0 w 10000"/>
                <a:gd name="connsiteY0" fmla="*/ 0 h 10000"/>
                <a:gd name="connsiteX1" fmla="*/ 10000 w 10000"/>
                <a:gd name="connsiteY1" fmla="*/ 0 h 10000"/>
                <a:gd name="connsiteX2" fmla="*/ 6782 w 10000"/>
                <a:gd name="connsiteY2" fmla="*/ 9911 h 10000"/>
                <a:gd name="connsiteX3" fmla="*/ 3289 w 10000"/>
                <a:gd name="connsiteY3" fmla="*/ 10000 h 10000"/>
                <a:gd name="connsiteX4" fmla="*/ 0 w 10000"/>
                <a:gd name="connsiteY4" fmla="*/ 0 h 10000"/>
                <a:gd name="connsiteX0" fmla="*/ 0 w 10000"/>
                <a:gd name="connsiteY0" fmla="*/ 0 h 10023"/>
                <a:gd name="connsiteX1" fmla="*/ 10000 w 10000"/>
                <a:gd name="connsiteY1" fmla="*/ 0 h 10023"/>
                <a:gd name="connsiteX2" fmla="*/ 6670 w 10000"/>
                <a:gd name="connsiteY2" fmla="*/ 10023 h 10023"/>
                <a:gd name="connsiteX3" fmla="*/ 3289 w 10000"/>
                <a:gd name="connsiteY3" fmla="*/ 10000 h 10023"/>
                <a:gd name="connsiteX4" fmla="*/ 0 w 10000"/>
                <a:gd name="connsiteY4" fmla="*/ 0 h 10023"/>
                <a:gd name="connsiteX0" fmla="*/ 0 w 10000"/>
                <a:gd name="connsiteY0" fmla="*/ 0 h 10023"/>
                <a:gd name="connsiteX1" fmla="*/ 10000 w 10000"/>
                <a:gd name="connsiteY1" fmla="*/ 0 h 10023"/>
                <a:gd name="connsiteX2" fmla="*/ 6670 w 10000"/>
                <a:gd name="connsiteY2" fmla="*/ 10023 h 10023"/>
                <a:gd name="connsiteX3" fmla="*/ 3319 w 10000"/>
                <a:gd name="connsiteY3" fmla="*/ 9955 h 10023"/>
                <a:gd name="connsiteX4" fmla="*/ 0 w 10000"/>
                <a:gd name="connsiteY4" fmla="*/ 0 h 10023"/>
                <a:gd name="connsiteX0" fmla="*/ 0 w 10132"/>
                <a:gd name="connsiteY0" fmla="*/ 134 h 10023"/>
                <a:gd name="connsiteX1" fmla="*/ 10132 w 10132"/>
                <a:gd name="connsiteY1" fmla="*/ 0 h 10023"/>
                <a:gd name="connsiteX2" fmla="*/ 6802 w 10132"/>
                <a:gd name="connsiteY2" fmla="*/ 10023 h 10023"/>
                <a:gd name="connsiteX3" fmla="*/ 3451 w 10132"/>
                <a:gd name="connsiteY3" fmla="*/ 9955 h 10023"/>
                <a:gd name="connsiteX4" fmla="*/ 0 w 10132"/>
                <a:gd name="connsiteY4" fmla="*/ 134 h 10023"/>
                <a:gd name="connsiteX0" fmla="*/ 0 w 10294"/>
                <a:gd name="connsiteY0" fmla="*/ 156 h 10045"/>
                <a:gd name="connsiteX1" fmla="*/ 10294 w 10294"/>
                <a:gd name="connsiteY1" fmla="*/ 0 h 10045"/>
                <a:gd name="connsiteX2" fmla="*/ 6802 w 10294"/>
                <a:gd name="connsiteY2" fmla="*/ 10045 h 10045"/>
                <a:gd name="connsiteX3" fmla="*/ 3451 w 10294"/>
                <a:gd name="connsiteY3" fmla="*/ 9977 h 10045"/>
                <a:gd name="connsiteX4" fmla="*/ 0 w 10294"/>
                <a:gd name="connsiteY4" fmla="*/ 156 h 10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4" h="10045">
                  <a:moveTo>
                    <a:pt x="0" y="156"/>
                  </a:moveTo>
                  <a:lnTo>
                    <a:pt x="10294" y="0"/>
                  </a:lnTo>
                  <a:lnTo>
                    <a:pt x="6802" y="10045"/>
                  </a:lnTo>
                  <a:lnTo>
                    <a:pt x="3451" y="9977"/>
                  </a:lnTo>
                  <a:lnTo>
                    <a:pt x="0" y="156"/>
                  </a:lnTo>
                  <a:close/>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3" name="Rechthoek 32">
            <a:extLst>
              <a:ext uri="{FF2B5EF4-FFF2-40B4-BE49-F238E27FC236}">
                <a16:creationId xmlns:a16="http://schemas.microsoft.com/office/drawing/2014/main" id="{44D6C9E2-EEF1-474B-81EC-79D0421C70F2}"/>
              </a:ext>
            </a:extLst>
          </p:cNvPr>
          <p:cNvSpPr/>
          <p:nvPr/>
        </p:nvSpPr>
        <p:spPr>
          <a:xfrm>
            <a:off x="961242" y="5021199"/>
            <a:ext cx="2699480" cy="197884"/>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2" name="Rechte verbindingslijn 41">
            <a:extLst>
              <a:ext uri="{FF2B5EF4-FFF2-40B4-BE49-F238E27FC236}">
                <a16:creationId xmlns:a16="http://schemas.microsoft.com/office/drawing/2014/main" id="{0D677CC8-33AA-F2E4-C20F-4F83B0F9618A}"/>
              </a:ext>
            </a:extLst>
          </p:cNvPr>
          <p:cNvCxnSpPr>
            <a:cxnSpLocks/>
          </p:cNvCxnSpPr>
          <p:nvPr/>
        </p:nvCxnSpPr>
        <p:spPr>
          <a:xfrm flipV="1">
            <a:off x="3452802" y="4571549"/>
            <a:ext cx="3018737" cy="647534"/>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AFED4760-E673-A912-AF74-DB3A657D0F2A}"/>
              </a:ext>
            </a:extLst>
          </p:cNvPr>
          <p:cNvCxnSpPr>
            <a:cxnSpLocks/>
          </p:cNvCxnSpPr>
          <p:nvPr/>
        </p:nvCxnSpPr>
        <p:spPr>
          <a:xfrm>
            <a:off x="2970512" y="5789099"/>
            <a:ext cx="350102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a:extLst>
              <a:ext uri="{FF2B5EF4-FFF2-40B4-BE49-F238E27FC236}">
                <a16:creationId xmlns:a16="http://schemas.microsoft.com/office/drawing/2014/main" id="{6687B5B9-B9D4-C0EB-1829-DE5CEB2C5163}"/>
              </a:ext>
            </a:extLst>
          </p:cNvPr>
          <p:cNvCxnSpPr>
            <a:cxnSpLocks/>
          </p:cNvCxnSpPr>
          <p:nvPr/>
        </p:nvCxnSpPr>
        <p:spPr>
          <a:xfrm flipH="1">
            <a:off x="5124123" y="4852075"/>
            <a:ext cx="1" cy="647528"/>
          </a:xfrm>
          <a:prstGeom prst="straightConnector1">
            <a:avLst/>
          </a:prstGeom>
          <a:ln w="12700">
            <a:solidFill>
              <a:schemeClr val="tx2"/>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9C47F346-3C6D-CB2C-63D7-A0EAEC6779D0}"/>
              </a:ext>
            </a:extLst>
          </p:cNvPr>
          <p:cNvCxnSpPr>
            <a:cxnSpLocks/>
          </p:cNvCxnSpPr>
          <p:nvPr/>
        </p:nvCxnSpPr>
        <p:spPr>
          <a:xfrm>
            <a:off x="1459211" y="5501583"/>
            <a:ext cx="4974227"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7" name="Boog 46">
            <a:extLst>
              <a:ext uri="{FF2B5EF4-FFF2-40B4-BE49-F238E27FC236}">
                <a16:creationId xmlns:a16="http://schemas.microsoft.com/office/drawing/2014/main" id="{F639FF16-510C-4FDD-3C78-6D80C38DC253}"/>
              </a:ext>
            </a:extLst>
          </p:cNvPr>
          <p:cNvSpPr/>
          <p:nvPr/>
        </p:nvSpPr>
        <p:spPr>
          <a:xfrm flipH="1">
            <a:off x="3241806" y="4895034"/>
            <a:ext cx="3191632" cy="650078"/>
          </a:xfrm>
          <a:custGeom>
            <a:avLst/>
            <a:gdLst>
              <a:gd name="connsiteX0" fmla="*/ 3178932 w 6357864"/>
              <a:gd name="connsiteY0" fmla="*/ 0 h 1147756"/>
              <a:gd name="connsiteX1" fmla="*/ 6357864 w 6357864"/>
              <a:gd name="connsiteY1" fmla="*/ 573878 h 1147756"/>
              <a:gd name="connsiteX2" fmla="*/ 3178932 w 6357864"/>
              <a:gd name="connsiteY2" fmla="*/ 573878 h 1147756"/>
              <a:gd name="connsiteX3" fmla="*/ 3178932 w 6357864"/>
              <a:gd name="connsiteY3" fmla="*/ 0 h 1147756"/>
              <a:gd name="connsiteX0" fmla="*/ 3178932 w 6357864"/>
              <a:gd name="connsiteY0" fmla="*/ 0 h 1147756"/>
              <a:gd name="connsiteX1" fmla="*/ 6357864 w 6357864"/>
              <a:gd name="connsiteY1" fmla="*/ 573878 h 1147756"/>
              <a:gd name="connsiteX0" fmla="*/ 0 w 3178932"/>
              <a:gd name="connsiteY0" fmla="*/ 0 h 573878"/>
              <a:gd name="connsiteX1" fmla="*/ 3178932 w 3178932"/>
              <a:gd name="connsiteY1" fmla="*/ 573878 h 573878"/>
              <a:gd name="connsiteX2" fmla="*/ 0 w 3178932"/>
              <a:gd name="connsiteY2" fmla="*/ 573878 h 573878"/>
              <a:gd name="connsiteX3" fmla="*/ 0 w 3178932"/>
              <a:gd name="connsiteY3" fmla="*/ 0 h 573878"/>
              <a:gd name="connsiteX0" fmla="*/ 0 w 3178932"/>
              <a:gd name="connsiteY0" fmla="*/ 127000 h 573878"/>
              <a:gd name="connsiteX1" fmla="*/ 3178932 w 3178932"/>
              <a:gd name="connsiteY1" fmla="*/ 573878 h 573878"/>
              <a:gd name="connsiteX0" fmla="*/ 0 w 3191632"/>
              <a:gd name="connsiteY0" fmla="*/ 0 h 650078"/>
              <a:gd name="connsiteX1" fmla="*/ 3178932 w 3191632"/>
              <a:gd name="connsiteY1" fmla="*/ 573878 h 650078"/>
              <a:gd name="connsiteX2" fmla="*/ 0 w 3191632"/>
              <a:gd name="connsiteY2" fmla="*/ 573878 h 650078"/>
              <a:gd name="connsiteX3" fmla="*/ 0 w 3191632"/>
              <a:gd name="connsiteY3" fmla="*/ 0 h 650078"/>
              <a:gd name="connsiteX0" fmla="*/ 0 w 3191632"/>
              <a:gd name="connsiteY0" fmla="*/ 127000 h 650078"/>
              <a:gd name="connsiteX1" fmla="*/ 3191632 w 3191632"/>
              <a:gd name="connsiteY1" fmla="*/ 650078 h 650078"/>
            </a:gdLst>
            <a:ahLst/>
            <a:cxnLst>
              <a:cxn ang="0">
                <a:pos x="connsiteX0" y="connsiteY0"/>
              </a:cxn>
              <a:cxn ang="0">
                <a:pos x="connsiteX1" y="connsiteY1"/>
              </a:cxn>
            </a:cxnLst>
            <a:rect l="l" t="t" r="r" b="b"/>
            <a:pathLst>
              <a:path w="3191632" h="650078" stroke="0" extrusionOk="0">
                <a:moveTo>
                  <a:pt x="0" y="0"/>
                </a:moveTo>
                <a:cubicBezTo>
                  <a:pt x="1755676" y="0"/>
                  <a:pt x="3178932" y="256934"/>
                  <a:pt x="3178932" y="573878"/>
                </a:cubicBezTo>
                <a:lnTo>
                  <a:pt x="0" y="573878"/>
                </a:lnTo>
                <a:lnTo>
                  <a:pt x="0" y="0"/>
                </a:lnTo>
                <a:close/>
              </a:path>
              <a:path w="3191632" h="650078" fill="none">
                <a:moveTo>
                  <a:pt x="0" y="127000"/>
                </a:moveTo>
                <a:cubicBezTo>
                  <a:pt x="1755676" y="127000"/>
                  <a:pt x="3191632" y="333134"/>
                  <a:pt x="3191632" y="65007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8" name="Tijdelijke aanduiding voor inhoud 2">
            <a:extLst>
              <a:ext uri="{FF2B5EF4-FFF2-40B4-BE49-F238E27FC236}">
                <a16:creationId xmlns:a16="http://schemas.microsoft.com/office/drawing/2014/main" id="{D2503E7E-827A-3F45-5099-F1C6D98546CF}"/>
              </a:ext>
            </a:extLst>
          </p:cNvPr>
          <p:cNvSpPr txBox="1">
            <a:spLocks/>
          </p:cNvSpPr>
          <p:nvPr/>
        </p:nvSpPr>
        <p:spPr>
          <a:xfrm>
            <a:off x="6338212" y="5042387"/>
            <a:ext cx="1904089" cy="2669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Source Sans Pro "/>
              </a:rPr>
              <a:t>Grondwaterstand</a:t>
            </a:r>
            <a:endParaRPr lang="nl-NL" sz="1600"/>
          </a:p>
        </p:txBody>
      </p:sp>
      <p:sp>
        <p:nvSpPr>
          <p:cNvPr id="49" name="Boog 46">
            <a:extLst>
              <a:ext uri="{FF2B5EF4-FFF2-40B4-BE49-F238E27FC236}">
                <a16:creationId xmlns:a16="http://schemas.microsoft.com/office/drawing/2014/main" id="{F109EED3-B28E-F1E1-0CA8-024C6C6BD8FF}"/>
              </a:ext>
            </a:extLst>
          </p:cNvPr>
          <p:cNvSpPr/>
          <p:nvPr/>
        </p:nvSpPr>
        <p:spPr>
          <a:xfrm flipH="1">
            <a:off x="2966335" y="5137455"/>
            <a:ext cx="3499132" cy="687187"/>
          </a:xfrm>
          <a:custGeom>
            <a:avLst/>
            <a:gdLst>
              <a:gd name="connsiteX0" fmla="*/ 3178932 w 6357864"/>
              <a:gd name="connsiteY0" fmla="*/ 0 h 1147756"/>
              <a:gd name="connsiteX1" fmla="*/ 6357864 w 6357864"/>
              <a:gd name="connsiteY1" fmla="*/ 573878 h 1147756"/>
              <a:gd name="connsiteX2" fmla="*/ 3178932 w 6357864"/>
              <a:gd name="connsiteY2" fmla="*/ 573878 h 1147756"/>
              <a:gd name="connsiteX3" fmla="*/ 3178932 w 6357864"/>
              <a:gd name="connsiteY3" fmla="*/ 0 h 1147756"/>
              <a:gd name="connsiteX0" fmla="*/ 3178932 w 6357864"/>
              <a:gd name="connsiteY0" fmla="*/ 0 h 1147756"/>
              <a:gd name="connsiteX1" fmla="*/ 6357864 w 6357864"/>
              <a:gd name="connsiteY1" fmla="*/ 573878 h 1147756"/>
              <a:gd name="connsiteX0" fmla="*/ 0 w 3178932"/>
              <a:gd name="connsiteY0" fmla="*/ 0 h 573878"/>
              <a:gd name="connsiteX1" fmla="*/ 3178932 w 3178932"/>
              <a:gd name="connsiteY1" fmla="*/ 573878 h 573878"/>
              <a:gd name="connsiteX2" fmla="*/ 0 w 3178932"/>
              <a:gd name="connsiteY2" fmla="*/ 573878 h 573878"/>
              <a:gd name="connsiteX3" fmla="*/ 0 w 3178932"/>
              <a:gd name="connsiteY3" fmla="*/ 0 h 573878"/>
              <a:gd name="connsiteX0" fmla="*/ 0 w 3178932"/>
              <a:gd name="connsiteY0" fmla="*/ 127000 h 573878"/>
              <a:gd name="connsiteX1" fmla="*/ 3178932 w 3178932"/>
              <a:gd name="connsiteY1" fmla="*/ 573878 h 573878"/>
              <a:gd name="connsiteX0" fmla="*/ 0 w 3191632"/>
              <a:gd name="connsiteY0" fmla="*/ 0 h 650078"/>
              <a:gd name="connsiteX1" fmla="*/ 3178932 w 3191632"/>
              <a:gd name="connsiteY1" fmla="*/ 573878 h 650078"/>
              <a:gd name="connsiteX2" fmla="*/ 0 w 3191632"/>
              <a:gd name="connsiteY2" fmla="*/ 573878 h 650078"/>
              <a:gd name="connsiteX3" fmla="*/ 0 w 3191632"/>
              <a:gd name="connsiteY3" fmla="*/ 0 h 650078"/>
              <a:gd name="connsiteX0" fmla="*/ 0 w 3191632"/>
              <a:gd name="connsiteY0" fmla="*/ 127000 h 650078"/>
              <a:gd name="connsiteX1" fmla="*/ 3191632 w 3191632"/>
              <a:gd name="connsiteY1" fmla="*/ 650078 h 650078"/>
            </a:gdLst>
            <a:ahLst/>
            <a:cxnLst>
              <a:cxn ang="0">
                <a:pos x="connsiteX0" y="connsiteY0"/>
              </a:cxn>
              <a:cxn ang="0">
                <a:pos x="connsiteX1" y="connsiteY1"/>
              </a:cxn>
            </a:cxnLst>
            <a:rect l="l" t="t" r="r" b="b"/>
            <a:pathLst>
              <a:path w="3191632" h="650078" stroke="0" extrusionOk="0">
                <a:moveTo>
                  <a:pt x="0" y="0"/>
                </a:moveTo>
                <a:cubicBezTo>
                  <a:pt x="1755676" y="0"/>
                  <a:pt x="3178932" y="256934"/>
                  <a:pt x="3178932" y="573878"/>
                </a:cubicBezTo>
                <a:lnTo>
                  <a:pt x="0" y="573878"/>
                </a:lnTo>
                <a:lnTo>
                  <a:pt x="0" y="0"/>
                </a:lnTo>
                <a:close/>
              </a:path>
              <a:path w="3191632" h="650078" fill="none">
                <a:moveTo>
                  <a:pt x="0" y="127000"/>
                </a:moveTo>
                <a:cubicBezTo>
                  <a:pt x="1755676" y="127000"/>
                  <a:pt x="3191632" y="333134"/>
                  <a:pt x="3191632" y="65007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7CCF037C-D7D5-D734-6A99-68F1AC46E177}"/>
              </a:ext>
            </a:extLst>
          </p:cNvPr>
          <p:cNvSpPr txBox="1">
            <a:spLocks/>
          </p:cNvSpPr>
          <p:nvPr/>
        </p:nvSpPr>
        <p:spPr>
          <a:xfrm>
            <a:off x="8517772" y="5346534"/>
            <a:ext cx="1904089" cy="26690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latin typeface="Source Sans Pro "/>
              </a:rPr>
              <a:t>www.amerdiep.nl</a:t>
            </a:r>
            <a:endParaRPr lang="nl-NL" sz="1600"/>
          </a:p>
        </p:txBody>
      </p:sp>
    </p:spTree>
    <p:extLst>
      <p:ext uri="{BB962C8B-B14F-4D97-AF65-F5344CB8AC3E}">
        <p14:creationId xmlns:p14="http://schemas.microsoft.com/office/powerpoint/2010/main" val="3061964175"/>
      </p:ext>
    </p:extLst>
  </p:cSld>
  <p:clrMapOvr>
    <a:masterClrMapping/>
  </p:clrMapOvr>
</p:sld>
</file>

<file path=ppt/theme/theme1.xml><?xml version="1.0" encoding="utf-8"?>
<a:theme xmlns:a="http://schemas.openxmlformats.org/drawingml/2006/main" name="Presentatie voor Probus Assen">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9" id="{FCBE312A-3D4B-4875-A3EC-FD0FEBA3FC0E}" vid="{08CF2720-B2A3-4A81-BA90-4BDD081FECF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4B6028546D2742A290710A1C646B43" ma:contentTypeVersion="13" ma:contentTypeDescription="Een nieuw document maken." ma:contentTypeScope="" ma:versionID="f414f3c399b47c4059c19b585ad305ba">
  <xsd:schema xmlns:xsd="http://www.w3.org/2001/XMLSchema" xmlns:xs="http://www.w3.org/2001/XMLSchema" xmlns:p="http://schemas.microsoft.com/office/2006/metadata/properties" xmlns:ns2="a4ca8186-873b-426a-a79c-bbe18197ed7d" xmlns:ns3="d9092e65-9d1a-45f8-8374-a50f357b3419" targetNamespace="http://schemas.microsoft.com/office/2006/metadata/properties" ma:root="true" ma:fieldsID="08c884820e7f99f97c1b9bbfe38710e2" ns2:_="" ns3:_="">
    <xsd:import namespace="a4ca8186-873b-426a-a79c-bbe18197ed7d"/>
    <xsd:import namespace="d9092e65-9d1a-45f8-8374-a50f357b341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a8186-873b-426a-a79c-bbe18197e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ccb552ae-d578-4236-af1b-788efdf728c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092e65-9d1a-45f8-8374-a50f357b341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3d6b2d6-a823-49f1-ad04-3fe98a475b0a}" ma:internalName="TaxCatchAll" ma:showField="CatchAllData" ma:web="d9092e65-9d1a-45f8-8374-a50f357b34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092e65-9d1a-45f8-8374-a50f357b3419" xsi:nil="true"/>
    <lcf76f155ced4ddcb4097134ff3c332f xmlns="a4ca8186-873b-426a-a79c-bbe18197ed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AA74F1-B89D-45CC-9A55-298D62B91814}">
  <ds:schemaRefs>
    <ds:schemaRef ds:uri="http://schemas.microsoft.com/sharepoint/v3/contenttype/forms"/>
  </ds:schemaRefs>
</ds:datastoreItem>
</file>

<file path=customXml/itemProps2.xml><?xml version="1.0" encoding="utf-8"?>
<ds:datastoreItem xmlns:ds="http://schemas.openxmlformats.org/officeDocument/2006/customXml" ds:itemID="{77A7EC98-8B92-463F-B7FD-AD8E375882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ca8186-873b-426a-a79c-bbe18197ed7d"/>
    <ds:schemaRef ds:uri="d9092e65-9d1a-45f8-8374-a50f357b34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984614-D2C9-418D-A132-06578F0AD0E4}">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purl.org/dc/elements/1.1/"/>
    <ds:schemaRef ds:uri="a4ca8186-873b-426a-a79c-bbe18197ed7d"/>
    <ds:schemaRef ds:uri="d9092e65-9d1a-45f8-8374-a50f357b341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Presentatie voor Probus Assen</Template>
  <TotalTime>0</TotalTime>
  <Words>1612</Words>
  <Application>Microsoft Office PowerPoint</Application>
  <PresentationFormat>Widescreen</PresentationFormat>
  <Paragraphs>267</Paragraphs>
  <Slides>22</Slides>
  <Notes>21</Notes>
  <HiddenSlides>4</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Presentatie voor Probus Assen</vt:lpstr>
      <vt:lpstr>Inrichting Amerdiep</vt:lpstr>
      <vt:lpstr>Doel en proces</vt:lpstr>
      <vt:lpstr>Toelichting op VO - Opgaven</vt:lpstr>
      <vt:lpstr>Randvoorwaarden</vt:lpstr>
      <vt:lpstr>Voorlopig ontwerp</vt:lpstr>
      <vt:lpstr>Vorige bijeenkomst</vt:lpstr>
      <vt:lpstr>Drooglegging</vt:lpstr>
      <vt:lpstr>Drooglegging</vt:lpstr>
      <vt:lpstr>Grondwater</vt:lpstr>
      <vt:lpstr>Grondwater</vt:lpstr>
      <vt:lpstr>Overlast op omgeving: grondwater</vt:lpstr>
      <vt:lpstr>Grondwater</vt:lpstr>
      <vt:lpstr>Grondwater</vt:lpstr>
      <vt:lpstr>Grondwater</vt:lpstr>
      <vt:lpstr>Overlast op omgeving: grondwater</vt:lpstr>
      <vt:lpstr>Overlast op omgeving: grondwater</vt:lpstr>
      <vt:lpstr>Waterberging</vt:lpstr>
      <vt:lpstr>Hoe verder</vt:lpstr>
      <vt:lpstr>Grondverwerving</vt:lpstr>
      <vt:lpstr>Grondverwerving</vt:lpstr>
      <vt:lpstr>Planning</vt:lpstr>
      <vt:lpstr>Vragen en kaarten bij de tafels</vt:lpstr>
    </vt:vector>
  </TitlesOfParts>
  <Company>Waterschap Hunze en Aa's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Kastelein, Willem</dc:creator>
  <cp:lastModifiedBy>Erna Alting</cp:lastModifiedBy>
  <cp:revision>10</cp:revision>
  <dcterms:created xsi:type="dcterms:W3CDTF">2024-08-30T11:25:27Z</dcterms:created>
  <dcterms:modified xsi:type="dcterms:W3CDTF">2026-02-16T13:04:01Z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0x010100F24B6028546D2742A290710A1C646B43</vt:lpwstr>
  </property>
  <property fmtid="{D5CDD505-2E9C-101B-9397-08002B2CF9AE}" pid="3" name="MediaServiceImageTags">
    <vt:lpwstr/>
  </property>
</Properties>
</file>